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51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345" r:id="rId4"/>
    <p:sldId id="367" r:id="rId5"/>
    <p:sldId id="344" r:id="rId6"/>
    <p:sldId id="357" r:id="rId7"/>
    <p:sldId id="359" r:id="rId8"/>
    <p:sldId id="365" r:id="rId9"/>
    <p:sldId id="348" r:id="rId10"/>
    <p:sldId id="366" r:id="rId11"/>
    <p:sldId id="360" r:id="rId12"/>
    <p:sldId id="361" r:id="rId13"/>
    <p:sldId id="340" r:id="rId14"/>
    <p:sldId id="324" r:id="rId15"/>
    <p:sldId id="335" r:id="rId16"/>
    <p:sldId id="336" r:id="rId17"/>
    <p:sldId id="333" r:id="rId18"/>
    <p:sldId id="280" r:id="rId19"/>
    <p:sldId id="364" r:id="rId20"/>
  </p:sldIdLst>
  <p:sldSz cx="9906000" cy="6858000" type="A4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FF00FF"/>
    <a:srgbClr val="92D050"/>
    <a:srgbClr val="001E59"/>
    <a:srgbClr val="9F2D20"/>
    <a:srgbClr val="3333FF"/>
    <a:srgbClr val="FF0066"/>
    <a:srgbClr val="000000"/>
    <a:srgbClr val="00B050"/>
    <a:srgbClr val="DFB20D"/>
    <a:srgbClr val="C7A77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76" autoAdjust="0"/>
    <p:restoredTop sz="51675" autoAdjust="0"/>
  </p:normalViewPr>
  <p:slideViewPr>
    <p:cSldViewPr snapToObjects="1">
      <p:cViewPr>
        <p:scale>
          <a:sx n="60" d="100"/>
          <a:sy n="60" d="100"/>
        </p:scale>
        <p:origin x="-318" y="-312"/>
      </p:cViewPr>
      <p:guideLst>
        <p:guide orient="horz" pos="864"/>
        <p:guide orient="horz" pos="4319"/>
        <p:guide orient="horz" pos="3984"/>
        <p:guide pos="285"/>
        <p:guide pos="595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2" d="100"/>
          <a:sy n="52" d="100"/>
        </p:scale>
        <p:origin x="-1848" y="-78"/>
      </p:cViewPr>
      <p:guideLst>
        <p:guide orient="horz" pos="3127"/>
        <p:guide pos="214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920450" eaLnBrk="0" hangingPunct="0">
              <a:spcBef>
                <a:spcPct val="0"/>
              </a:spcBef>
              <a:defRPr sz="12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832600" y="0"/>
            <a:ext cx="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920450" eaLnBrk="0" hangingPunct="0">
              <a:spcBef>
                <a:spcPct val="0"/>
              </a:spcBef>
              <a:defRPr sz="12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34550"/>
            <a:ext cx="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920450" eaLnBrk="0" hangingPunct="0">
              <a:spcBef>
                <a:spcPct val="0"/>
              </a:spcBef>
              <a:defRPr sz="12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53200" y="9736138"/>
            <a:ext cx="2794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20450" eaLnBrk="0" hangingPunct="0">
              <a:spcBef>
                <a:spcPct val="0"/>
              </a:spcBef>
              <a:defRPr sz="12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2E49E3EA-8F33-4DA7-9D56-A12F4CF84E0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0" tIns="45990" rIns="91980" bIns="45990" numCol="1" anchor="t" anchorCtr="0" compatLnSpc="1">
            <a:prstTxWarp prst="textNoShape">
              <a:avLst/>
            </a:prstTxWarp>
          </a:bodyPr>
          <a:lstStyle>
            <a:lvl1pPr defTabSz="920450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0" tIns="45990" rIns="91980" bIns="45990" numCol="1" anchor="t" anchorCtr="0" compatLnSpc="1">
            <a:prstTxWarp prst="textNoShape">
              <a:avLst/>
            </a:prstTxWarp>
          </a:bodyPr>
          <a:lstStyle>
            <a:lvl1pPr algn="r" defTabSz="920450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2950"/>
            <a:ext cx="537527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3288"/>
            <a:ext cx="4987925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0" tIns="45990" rIns="91980" bIns="459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0" tIns="45990" rIns="91980" bIns="45990" numCol="1" anchor="b" anchorCtr="0" compatLnSpc="1">
            <a:prstTxWarp prst="textNoShape">
              <a:avLst/>
            </a:prstTxWarp>
          </a:bodyPr>
          <a:lstStyle>
            <a:lvl1pPr defTabSz="920450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0" tIns="45990" rIns="91980" bIns="45990" numCol="1" anchor="b" anchorCtr="0" compatLnSpc="1">
            <a:prstTxWarp prst="textNoShape">
              <a:avLst/>
            </a:prstTxWarp>
          </a:bodyPr>
          <a:lstStyle>
            <a:lvl1pPr algn="r" defTabSz="920450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9CEB8BD-5987-4E6F-81D3-CF4DAF4EDC8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F6B034CC-0FF7-4706-A9B6-0EA5C8D38C68}" type="slidenum">
              <a:rPr lang="de-DE" smtClean="0"/>
              <a:pPr defTabSz="919163"/>
              <a:t>1</a:t>
            </a:fld>
            <a:endParaRPr lang="de-DE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Slide 3, </a:t>
            </a:r>
            <a:r>
              <a:rPr lang="en-GB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ROTrends</a:t>
            </a: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study (</a:t>
            </a:r>
            <a:r>
              <a:rPr lang="en-GB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Shu-Peng</a:t>
            </a: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Ho, UCAR, Boulder)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Time series of bending angle deviations from inter-centre mean from the same 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period calculated on a profile-by-profile comparison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consistent in lower stratosphere (20-30 km),...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...but significant systematic deviations outside that core range, especially 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in troposphere (even higher up - not only where humidity makes RO difficult!)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Overall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differences are very small (a few 0.1 %)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sweet spot or RO (20-30 km) is by now very consistent between retrieval centres, but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data higher up and lower down show much broader deviations between </a:t>
            </a:r>
            <a:r>
              <a:rPr lang="en-GB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centers</a:t>
            </a: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numbers of </a:t>
            </a:r>
            <a:r>
              <a:rPr lang="en-GB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occultations</a:t>
            </a: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differ between centres, not necessarily indicating that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fewer number of profiles mean better profiles.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CEB8BD-5987-4E6F-81D3-CF4DAF4EDC83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endParaRPr lang="en-GB" sz="1800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GB" sz="1800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GB" sz="1800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en-GB" sz="1800" dirty="0" smtClean="0">
                <a:latin typeface="Tahoma" pitchFamily="34" charset="0"/>
                <a:cs typeface="Tahoma" pitchFamily="34" charset="0"/>
              </a:rPr>
              <a:t>(*) EC stands for External Calibration campaign carried out from ground transponder measurements</a:t>
            </a:r>
          </a:p>
          <a:p>
            <a:pPr>
              <a:defRPr/>
            </a:pPr>
            <a:endParaRPr lang="en-GB" sz="1800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en-GB" sz="1800" dirty="0" smtClean="0">
                <a:latin typeface="Tahoma" pitchFamily="34" charset="0"/>
                <a:cs typeface="Tahoma" pitchFamily="34" charset="0"/>
              </a:rPr>
              <a:t>Other events influencing the consistency of the data record are the manoeuvres, but effects in the data quality are of lower order of magnitude </a:t>
            </a:r>
            <a:r>
              <a:rPr lang="en-GB" sz="1800" dirty="0" err="1" smtClean="0">
                <a:latin typeface="Tahoma" pitchFamily="34" charset="0"/>
                <a:cs typeface="Tahoma" pitchFamily="34" charset="0"/>
              </a:rPr>
              <a:t>w.r.t</a:t>
            </a:r>
            <a:r>
              <a:rPr lang="en-GB" sz="1800" dirty="0" smtClean="0">
                <a:latin typeface="Tahoma" pitchFamily="34" charset="0"/>
                <a:cs typeface="Tahoma" pitchFamily="34" charset="0"/>
              </a:rPr>
              <a:t>. calibration changes</a:t>
            </a:r>
          </a:p>
          <a:p>
            <a:pPr>
              <a:defRPr/>
            </a:pPr>
            <a:endParaRPr lang="en-GB" sz="1800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en-GB" sz="1800" dirty="0" smtClean="0">
                <a:latin typeface="Tahoma" pitchFamily="34" charset="0"/>
                <a:cs typeface="Tahoma" pitchFamily="34" charset="0"/>
              </a:rPr>
              <a:t>Phase 2 reprocessing planned for sigma0 (CAF), winds and soil moisture (SAF) back to January 2007. Planned for 2013.</a:t>
            </a:r>
          </a:p>
          <a:p>
            <a:pPr lvl="1">
              <a:defRPr/>
            </a:pPr>
            <a:r>
              <a:rPr lang="de-DE" sz="1600" dirty="0" smtClean="0">
                <a:latin typeface="Tahoma" pitchFamily="34" charset="0"/>
                <a:cs typeface="Tahoma" pitchFamily="34" charset="0"/>
              </a:rPr>
              <a:t>Main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driver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: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consistent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ASCAT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geophysical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data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records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for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ERA CLIM</a:t>
            </a:r>
            <a:endParaRPr lang="en-GB" sz="1600" dirty="0" smtClean="0">
              <a:latin typeface="Tahoma" pitchFamily="34" charset="0"/>
              <a:cs typeface="Tahoma" pitchFamily="34" charset="0"/>
            </a:endParaRPr>
          </a:p>
          <a:p>
            <a:pPr lvl="1">
              <a:defRPr/>
            </a:pPr>
            <a:r>
              <a:rPr lang="en-GB" sz="1600" dirty="0" smtClean="0">
                <a:latin typeface="Tahoma" pitchFamily="34" charset="0"/>
                <a:cs typeface="Tahoma" pitchFamily="34" charset="0"/>
              </a:rPr>
              <a:t>Scope: Agreement at ASCAT Science Advisory Group level on the Reprocessing Product Requirements</a:t>
            </a:r>
          </a:p>
          <a:p>
            <a:pPr lvl="1">
              <a:defRPr/>
            </a:pP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Pre-condition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: Validation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of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calibration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results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over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natural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targets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ocean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and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land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)</a:t>
            </a:r>
          </a:p>
          <a:p>
            <a:pPr lvl="1">
              <a:defRPr/>
            </a:pPr>
            <a:endParaRPr lang="de-DE" sz="1600" dirty="0" smtClean="0">
              <a:latin typeface="Tahoma" pitchFamily="34" charset="0"/>
              <a:cs typeface="Tahoma" pitchFamily="34" charset="0"/>
            </a:endParaRPr>
          </a:p>
          <a:p>
            <a:pPr lvl="1">
              <a:defRPr/>
            </a:pPr>
            <a:endParaRPr lang="de-DE" sz="1600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de-DE" sz="1600" dirty="0" smtClean="0">
                <a:latin typeface="Tahoma" pitchFamily="34" charset="0"/>
                <a:cs typeface="Tahoma" pitchFamily="34" charset="0"/>
              </a:rPr>
              <a:t>Note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however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that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current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OSI SAF L2 wind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data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record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has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been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processed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by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handling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all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L1b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configuration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and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calibration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changes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.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This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means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that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record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data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changes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are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due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L2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processing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configuration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changes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actual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instrument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changes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or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natural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variability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of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sz="16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sz="1600" dirty="0" err="1" smtClean="0">
                <a:latin typeface="Tahoma" pitchFamily="34" charset="0"/>
                <a:cs typeface="Tahoma" pitchFamily="34" charset="0"/>
              </a:rPr>
              <a:t>ocean</a:t>
            </a:r>
            <a:endParaRPr lang="de-DE" sz="1600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GB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GB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en-GB" dirty="0" smtClean="0">
                <a:latin typeface="Tahoma" pitchFamily="34" charset="0"/>
                <a:cs typeface="Tahoma" pitchFamily="34" charset="0"/>
              </a:rPr>
              <a:t>The requirements on the climate data record accuracy and stability are formulated on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geophysical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parameters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over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natural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targets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(e.g.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winds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over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ocean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soil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moisture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over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land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ice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coverage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) </a:t>
            </a:r>
          </a:p>
          <a:p>
            <a:pPr>
              <a:defRPr/>
            </a:pPr>
            <a:endParaRPr lang="de-DE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de-DE" dirty="0" smtClean="0">
                <a:latin typeface="Tahoma" pitchFamily="34" charset="0"/>
                <a:cs typeface="Tahoma" pitchFamily="34" charset="0"/>
              </a:rPr>
              <a:t>On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other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hand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radar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backscatter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is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reference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property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of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Earth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surface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which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can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be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most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directly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related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measurement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system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.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Therefore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our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first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goal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is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provide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a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consistent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radar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backscatter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record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and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be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able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monitor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it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independently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of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natural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targets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transponder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calibration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campaigns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).</a:t>
            </a:r>
          </a:p>
          <a:p>
            <a:pPr>
              <a:defRPr/>
            </a:pPr>
            <a:endParaRPr lang="de-DE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de-DE" dirty="0" err="1" smtClean="0">
                <a:latin typeface="Tahoma" pitchFamily="34" charset="0"/>
                <a:cs typeface="Tahoma" pitchFamily="34" charset="0"/>
              </a:rPr>
              <a:t>We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need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ensure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that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measurement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system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changes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estimated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independently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can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be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validated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and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are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understood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in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terms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of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observability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over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natural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targets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, in order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be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able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to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give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estimates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on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the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accuracy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and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stability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of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our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geophysical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data</a:t>
            </a:r>
            <a:r>
              <a:rPr lang="de-DE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de-DE" dirty="0" err="1" smtClean="0">
                <a:latin typeface="Tahoma" pitchFamily="34" charset="0"/>
                <a:cs typeface="Tahoma" pitchFamily="34" charset="0"/>
              </a:rPr>
              <a:t>records</a:t>
            </a:r>
            <a:endParaRPr lang="de-DE" dirty="0" smtClean="0"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GB" dirty="0" smtClean="0"/>
          </a:p>
          <a:p>
            <a:pPr marL="342900" indent="-342900">
              <a:spcBef>
                <a:spcPct val="20000"/>
              </a:spcBef>
              <a:defRPr/>
            </a:pP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Validation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of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calibration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results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over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natural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targets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is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going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to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be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our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next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challenge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in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preparing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for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the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next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reprocessing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effort</a:t>
            </a:r>
            <a:endParaRPr lang="de-DE" kern="0" dirty="0" smtClean="0">
              <a:solidFill>
                <a:srgbClr val="00469B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On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the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positive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side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the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radiometric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accuracy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under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discussion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is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beyond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what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the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measuring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system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was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specified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to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de-DE" kern="0" dirty="0" err="1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provide</a:t>
            </a:r>
            <a:r>
              <a:rPr lang="de-DE" kern="0" dirty="0" smtClean="0">
                <a:solidFill>
                  <a:srgbClr val="00469B"/>
                </a:solidFill>
                <a:latin typeface="Tahoma" pitchFamily="34" charset="0"/>
                <a:cs typeface="Tahoma" pitchFamily="34" charset="0"/>
              </a:rPr>
              <a:t>!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5513"/>
            <a:fld id="{45329B83-3B0C-45FD-B527-4D2A7EA50058}" type="slidenum">
              <a:rPr lang="de-DE" smtClean="0"/>
              <a:pPr defTabSz="925513"/>
              <a:t>13</a:t>
            </a:fld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Helvetica" pitchFamily="34" charset="0"/>
                <a:cs typeface="Times New Roman" pitchFamily="18" charset="0"/>
              </a:rPr>
              <a:t>Figure shows the geostationary data (&gt;30 satellites) used for the GEWEX ISCCP data records. Using IASI and HIRS for inter-calibration of the geostationary instruments means adding ~13 instruments to the list.</a:t>
            </a:r>
          </a:p>
          <a:p>
            <a:endParaRPr lang="en-GB" dirty="0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BBEECF-6DD7-4827-B686-CB33DFC6A29B}" type="slidenum">
              <a:rPr lang="de-DE" smtClean="0"/>
              <a:pPr/>
              <a:t>14</a:t>
            </a:fld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CE1982B6-D48F-41A1-A70C-0DA45A17DB4C}" type="slidenum">
              <a:rPr lang="de-DE" smtClean="0"/>
              <a:pPr defTabSz="919163"/>
              <a:t>15</a:t>
            </a:fld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80975" indent="-180975"/>
            <a:r>
              <a:rPr lang="en-GB" sz="2400" u="sng" dirty="0" smtClean="0">
                <a:solidFill>
                  <a:schemeClr val="tx2"/>
                </a:solidFill>
              </a:rPr>
              <a:t>Objective:</a:t>
            </a:r>
          </a:p>
          <a:p>
            <a:pPr marL="180975" indent="-180975"/>
            <a:r>
              <a:rPr lang="en-GB" sz="2000" b="0" i="1" dirty="0" smtClean="0">
                <a:solidFill>
                  <a:schemeClr val="tx2"/>
                </a:solidFill>
              </a:rPr>
              <a:t>	To recalibrate time-series </a:t>
            </a:r>
            <a:r>
              <a:rPr lang="en-GB" sz="2000" b="0" i="1" dirty="0" err="1" smtClean="0">
                <a:solidFill>
                  <a:schemeClr val="tx2"/>
                </a:solidFill>
              </a:rPr>
              <a:t>Meteosat</a:t>
            </a:r>
            <a:r>
              <a:rPr lang="en-GB" sz="2000" b="0" i="1" dirty="0" smtClean="0">
                <a:solidFill>
                  <a:schemeClr val="tx2"/>
                </a:solidFill>
              </a:rPr>
              <a:t> First Generation and </a:t>
            </a:r>
            <a:r>
              <a:rPr lang="en-GB" sz="2000" b="0" i="1" dirty="0" err="1" smtClean="0">
                <a:solidFill>
                  <a:schemeClr val="tx2"/>
                </a:solidFill>
              </a:rPr>
              <a:t>Meteosat</a:t>
            </a:r>
            <a:r>
              <a:rPr lang="en-GB" sz="2000" b="0" i="1" dirty="0" smtClean="0">
                <a:solidFill>
                  <a:schemeClr val="tx2"/>
                </a:solidFill>
              </a:rPr>
              <a:t> Second Generation infrared radiances from 1982 till date using an external reference (polar orbiting sounders). </a:t>
            </a:r>
          </a:p>
          <a:p>
            <a:pPr marL="180975" indent="-180975">
              <a:spcBef>
                <a:spcPts val="1200"/>
              </a:spcBef>
            </a:pPr>
            <a:r>
              <a:rPr lang="en-GB" sz="2400" u="sng" dirty="0" smtClean="0">
                <a:solidFill>
                  <a:schemeClr val="tx2"/>
                </a:solidFill>
              </a:rPr>
              <a:t>Prerequisites: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2000" b="0" dirty="0" smtClean="0">
                <a:solidFill>
                  <a:schemeClr val="tx2"/>
                </a:solidFill>
              </a:rPr>
              <a:t>Inter-calibration back to 1982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2000" b="0" dirty="0" smtClean="0">
                <a:solidFill>
                  <a:schemeClr val="tx2"/>
                </a:solidFill>
              </a:rPr>
              <a:t>Target accuracy over the time-series better than 1 K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2000" b="0" dirty="0" smtClean="0">
                <a:solidFill>
                  <a:schemeClr val="tx2"/>
                </a:solidFill>
              </a:rPr>
              <a:t>Inter-calibration with uncertainty estimate</a:t>
            </a:r>
          </a:p>
          <a:p>
            <a:pPr marL="180975" indent="-180975" eaLnBrk="0" hangingPunct="0">
              <a:spcBef>
                <a:spcPts val="1200"/>
              </a:spcBef>
            </a:pPr>
            <a:r>
              <a:rPr lang="en-GB" sz="2400" u="sng" dirty="0" smtClean="0">
                <a:solidFill>
                  <a:schemeClr val="tx2"/>
                </a:solidFill>
              </a:rPr>
              <a:t>Method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2000" b="0" dirty="0" smtClean="0">
                <a:solidFill>
                  <a:schemeClr val="tx2"/>
                </a:solidFill>
              </a:rPr>
              <a:t>Define reference instrument and standards (HIRS and ultimately IASI)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2000" b="0" dirty="0" smtClean="0">
                <a:solidFill>
                  <a:schemeClr val="tx2"/>
                </a:solidFill>
              </a:rPr>
              <a:t>Define the inter-calibration approach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2000" b="0" dirty="0" smtClean="0">
                <a:solidFill>
                  <a:schemeClr val="tx2"/>
                </a:solidFill>
              </a:rPr>
              <a:t>Estimate the uncertainties (spectral conversions, reference drift, calibration transfer uncertainty (e.g. for SNOs)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2000" b="0" dirty="0" smtClean="0">
                <a:solidFill>
                  <a:schemeClr val="tx2"/>
                </a:solidFill>
              </a:rPr>
              <a:t>Reprocess, verify and validate the re-calibrated data record</a:t>
            </a:r>
          </a:p>
          <a:p>
            <a:pPr marL="180975" indent="-180975" eaLnBrk="0" hangingPunct="0">
              <a:buFontTx/>
              <a:buChar char="•"/>
            </a:pPr>
            <a:endParaRPr lang="en-GB" sz="2000" b="0" u="sng" dirty="0" smtClean="0">
              <a:solidFill>
                <a:schemeClr val="tx2"/>
              </a:solidFill>
            </a:endParaRPr>
          </a:p>
          <a:p>
            <a:pPr marL="180975" indent="-180975" eaLnBrk="0" hangingPunct="0">
              <a:buFontTx/>
              <a:buChar char="•"/>
            </a:pPr>
            <a:r>
              <a:rPr lang="en-GB" sz="2000" b="1" u="sng" dirty="0" smtClean="0"/>
              <a:t>Benefits of HIRS as reference:</a:t>
            </a:r>
          </a:p>
          <a:p>
            <a:pPr marL="723900" indent="-177800">
              <a:lnSpc>
                <a:spcPct val="90000"/>
              </a:lnSpc>
              <a:buFontTx/>
              <a:buChar char="•"/>
              <a:defRPr/>
            </a:pPr>
            <a:r>
              <a:rPr lang="en-GB" sz="2000" dirty="0" smtClean="0"/>
              <a:t>Established instrument</a:t>
            </a:r>
          </a:p>
          <a:p>
            <a:pPr marL="982663" lvl="2" indent="-214313">
              <a:lnSpc>
                <a:spcPct val="90000"/>
              </a:lnSpc>
              <a:buFontTx/>
              <a:buChar char="–"/>
              <a:defRPr/>
            </a:pPr>
            <a:r>
              <a:rPr lang="en-GB" sz="1800" dirty="0" smtClean="0"/>
              <a:t>Operated by NOAA since late 1970s</a:t>
            </a:r>
          </a:p>
          <a:p>
            <a:pPr marL="982663" lvl="2" indent="-214313">
              <a:lnSpc>
                <a:spcPct val="90000"/>
              </a:lnSpc>
              <a:buFontTx/>
              <a:buChar char="–"/>
              <a:defRPr/>
            </a:pPr>
            <a:r>
              <a:rPr lang="en-GB" sz="1800" dirty="0" smtClean="0"/>
              <a:t>Successfully used in climate monitoring</a:t>
            </a:r>
          </a:p>
          <a:p>
            <a:pPr marL="982663" lvl="2" indent="-214313">
              <a:lnSpc>
                <a:spcPct val="90000"/>
              </a:lnSpc>
              <a:buFontTx/>
              <a:buChar char="–"/>
              <a:defRPr/>
            </a:pPr>
            <a:r>
              <a:rPr lang="en-GB" sz="1800" dirty="0" smtClean="0"/>
              <a:t>Similar channels as </a:t>
            </a:r>
            <a:r>
              <a:rPr lang="en-GB" sz="1800" dirty="0" err="1" smtClean="0"/>
              <a:t>Meteosat</a:t>
            </a:r>
            <a:endParaRPr lang="en-GB" sz="1800" dirty="0" smtClean="0"/>
          </a:p>
          <a:p>
            <a:pPr marL="723900" indent="-177800">
              <a:lnSpc>
                <a:spcPct val="90000"/>
              </a:lnSpc>
              <a:buFontTx/>
              <a:buChar char="•"/>
              <a:defRPr/>
            </a:pPr>
            <a:r>
              <a:rPr lang="en-GB" sz="2000" dirty="0" smtClean="0"/>
              <a:t>Includes on-board calibration</a:t>
            </a:r>
          </a:p>
          <a:p>
            <a:pPr marL="723900" indent="-177800">
              <a:lnSpc>
                <a:spcPct val="90000"/>
              </a:lnSpc>
              <a:buFontTx/>
              <a:buChar char="•"/>
              <a:defRPr/>
            </a:pPr>
            <a:r>
              <a:rPr lang="en-GB" sz="2000" dirty="0" smtClean="0"/>
              <a:t>HIRS/4 on same platform as IASI, i.e., we can well characterise it against IASI</a:t>
            </a:r>
            <a:r>
              <a:rPr lang="en-GB" sz="1400" dirty="0" smtClean="0"/>
              <a:t> </a:t>
            </a:r>
          </a:p>
          <a:p>
            <a:endParaRPr lang="en-GB" dirty="0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069"/>
            <a:fld id="{01865AE8-1C0F-471C-AF86-0B92FC3AB951}" type="slidenum">
              <a:rPr lang="de-DE" smtClean="0"/>
              <a:pPr defTabSz="919069"/>
              <a:t>17</a:t>
            </a:fld>
            <a:endParaRPr lang="de-DE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88925" indent="-288925"/>
            <a:r>
              <a:rPr lang="en-GB" sz="1200" b="1" i="1" dirty="0" smtClean="0">
                <a:latin typeface="Tahoma" pitchFamily="34" charset="0"/>
              </a:rPr>
              <a:t>Objective </a:t>
            </a:r>
          </a:p>
          <a:p>
            <a:pPr marL="288925" indent="-288925"/>
            <a:r>
              <a:rPr lang="en-GB" sz="1200" i="1" dirty="0" smtClean="0">
                <a:latin typeface="Tahoma" pitchFamily="34" charset="0"/>
              </a:rPr>
              <a:t>	To develop Spectral Conversion Functions to account for Spectral Response Function differences and select which HIRS channels represent the MFG and MSG infrared channels best.</a:t>
            </a:r>
          </a:p>
          <a:p>
            <a:pPr marL="288925" indent="-288925">
              <a:buFontTx/>
              <a:buChar char="•"/>
            </a:pPr>
            <a:endParaRPr lang="en-GB" sz="1200" dirty="0" smtClean="0">
              <a:latin typeface="Tahoma" pitchFamily="34" charset="0"/>
            </a:endParaRPr>
          </a:p>
          <a:p>
            <a:pPr marL="288925" indent="-288925"/>
            <a:r>
              <a:rPr lang="en-GB" sz="1200" b="1" i="1" dirty="0" smtClean="0">
                <a:latin typeface="Tahoma" pitchFamily="34" charset="0"/>
              </a:rPr>
              <a:t>Method</a:t>
            </a:r>
          </a:p>
          <a:p>
            <a:pPr marL="288925" indent="-288925">
              <a:buFontTx/>
              <a:buChar char="•"/>
            </a:pPr>
            <a:r>
              <a:rPr lang="en-GB" sz="1200" dirty="0" smtClean="0">
                <a:latin typeface="Tahoma" pitchFamily="34" charset="0"/>
              </a:rPr>
              <a:t>Restricted evaluation to a sounding (~6μm) and a window (~10μm) channel;</a:t>
            </a:r>
          </a:p>
          <a:p>
            <a:pPr marL="288925" indent="-288925">
              <a:buFontTx/>
              <a:buChar char="•"/>
            </a:pPr>
            <a:r>
              <a:rPr lang="en-GB" sz="1200" dirty="0" smtClean="0">
                <a:latin typeface="Tahoma" pitchFamily="34" charset="0"/>
              </a:rPr>
              <a:t>MFG, MSG and HIRS brightness temperatures are calculated for a selection of ECMWF profiles (from </a:t>
            </a:r>
            <a:r>
              <a:rPr lang="en-GB" sz="1200" dirty="0" err="1" smtClean="0">
                <a:latin typeface="Tahoma" pitchFamily="34" charset="0"/>
              </a:rPr>
              <a:t>Chevallier</a:t>
            </a:r>
            <a:r>
              <a:rPr lang="en-GB" sz="1200" dirty="0" smtClean="0">
                <a:latin typeface="Tahoma" pitchFamily="34" charset="0"/>
              </a:rPr>
              <a:t> 2001) using RTTOV;</a:t>
            </a:r>
          </a:p>
          <a:p>
            <a:pPr marL="288925" indent="-288925">
              <a:buFontTx/>
              <a:buChar char="•"/>
            </a:pPr>
            <a:r>
              <a:rPr lang="en-GB" sz="1200" dirty="0" smtClean="0">
                <a:latin typeface="Tahoma" pitchFamily="34" charset="0"/>
              </a:rPr>
              <a:t>Uncertainties are assessed for three conditions: all latitudes, all sky, two angles (nadir and 60°);</a:t>
            </a:r>
          </a:p>
          <a:p>
            <a:pPr marL="288925" indent="-288925">
              <a:buFontTx/>
              <a:buChar char="•"/>
            </a:pPr>
            <a:r>
              <a:rPr lang="en-GB" sz="1200" dirty="0" smtClean="0">
                <a:latin typeface="Tahoma" pitchFamily="34" charset="0"/>
              </a:rPr>
              <a:t>HIRS channels that fit best to MFG or MSG are determined by assessing different fitting methods and using RMSD as a verification metric</a:t>
            </a:r>
          </a:p>
          <a:p>
            <a:endParaRPr lang="en-GB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BF343682-D1C2-41E6-9BD0-0CBCA9905F9E}" type="slidenum">
              <a:rPr lang="de-DE" smtClean="0"/>
              <a:pPr defTabSz="919163"/>
              <a:t>18</a:t>
            </a:fld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/>
            <a:fld id="{874BF77A-0755-42D5-AD6F-9FF89AB60796}" type="slidenum">
              <a:rPr lang="de-DE" smtClean="0"/>
              <a:pPr defTabSz="917575"/>
              <a:t>3</a:t>
            </a:fld>
            <a:endParaRPr lang="de-DE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1363"/>
            <a:ext cx="5380038" cy="3724275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3288"/>
            <a:ext cx="4987925" cy="4471987"/>
          </a:xfrm>
          <a:noFill/>
          <a:ln/>
        </p:spPr>
        <p:txBody>
          <a:bodyPr/>
          <a:lstStyle/>
          <a:p>
            <a:r>
              <a:rPr lang="en-US" smtClean="0"/>
              <a:t>EUMETSAT programs are long term. Thus they are sustainable.</a:t>
            </a:r>
          </a:p>
          <a:p>
            <a:r>
              <a:rPr lang="en-US" smtClean="0"/>
              <a:t>Mandatory and optional programs as well as EC missions carry many ocean relevant instruments.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A10F13-31A6-40E7-A14B-A3E30EF2D501}" type="slidenum">
              <a:rPr lang="de-DE"/>
              <a:pPr/>
              <a:t>4</a:t>
            </a:fld>
            <a:endParaRPr lang="de-DE"/>
          </a:p>
        </p:txBody>
      </p:sp>
      <p:sp>
        <p:nvSpPr>
          <p:cNvPr id="547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547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1" y="4714877"/>
            <a:ext cx="5438776" cy="4467225"/>
          </a:xfrm>
        </p:spPr>
        <p:txBody>
          <a:bodyPr/>
          <a:lstStyle/>
          <a:p>
            <a:r>
              <a:rPr lang="en-US" dirty="0" smtClean="0"/>
              <a:t>Experience</a:t>
            </a:r>
            <a:r>
              <a:rPr lang="en-US" baseline="0" dirty="0" smtClean="0"/>
              <a:t> from last ECMWF reanalysis has shown that reprocessing of satellite raw data pays of!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we are continuing and extending it within the EU FP-7 project ERA-CLIM</a:t>
            </a:r>
          </a:p>
          <a:p>
            <a:endParaRPr lang="en-US" baseline="0" dirty="0" smtClean="0"/>
          </a:p>
          <a:p>
            <a:pPr marL="180975" lvl="0" indent="-180975">
              <a:spcBef>
                <a:spcPts val="1200"/>
              </a:spcBef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en-GB" sz="2400" b="0" kern="0" dirty="0" smtClean="0">
                <a:solidFill>
                  <a:srgbClr val="002569"/>
                </a:solidFill>
                <a:latin typeface="Tahoma"/>
              </a:rPr>
              <a:t>EU FP-7 ERA CLIM project to prepare ECMWF E20C reanalysis:</a:t>
            </a:r>
          </a:p>
          <a:p>
            <a:pPr marL="449263" lvl="1" indent="-268288">
              <a:spcBef>
                <a:spcPts val="1200"/>
              </a:spcBef>
              <a:buFont typeface="Tahoma" pitchFamily="34" charset="0"/>
              <a:buChar char="−"/>
              <a:defRPr/>
            </a:pP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Generation of consistent AMV and CSR products for </a:t>
            </a:r>
            <a:r>
              <a:rPr lang="en-GB" sz="2000" b="0" kern="0" dirty="0" err="1" smtClean="0">
                <a:solidFill>
                  <a:srgbClr val="002569"/>
                </a:solidFill>
                <a:latin typeface="Tahoma"/>
              </a:rPr>
              <a:t>Meteosat</a:t>
            </a: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 2 – 9 (covering 1982 – 2010) – Delivery September 2012;</a:t>
            </a:r>
          </a:p>
          <a:p>
            <a:pPr marL="449263" lvl="0" indent="-268288">
              <a:spcBef>
                <a:spcPts val="1200"/>
              </a:spcBef>
              <a:buFont typeface="Tahoma" pitchFamily="34" charset="0"/>
              <a:buChar char="−"/>
              <a:defRPr/>
            </a:pP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Generation of </a:t>
            </a:r>
            <a:r>
              <a:rPr lang="en-GB" sz="2000" b="0" kern="0" dirty="0" err="1" smtClean="0">
                <a:solidFill>
                  <a:srgbClr val="002569"/>
                </a:solidFill>
                <a:latin typeface="Tahoma"/>
              </a:rPr>
              <a:t>Metop</a:t>
            </a: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 AVHRR Atmospheric Motion Vector – Delivery December 2012;</a:t>
            </a:r>
          </a:p>
          <a:p>
            <a:pPr marL="449263" lvl="0" indent="-268288">
              <a:spcBef>
                <a:spcPts val="1200"/>
              </a:spcBef>
              <a:buFont typeface="Tahoma" pitchFamily="34" charset="0"/>
              <a:buChar char="−"/>
              <a:defRPr/>
            </a:pP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Generation of consistent radio-occultation data (bending angles) back to 2001 from GRAS, CHAMP, GRACE and COSMIC sensors – Delivery December 2012;</a:t>
            </a:r>
          </a:p>
          <a:p>
            <a:pPr marL="449263" lvl="0" indent="-268288">
              <a:spcBef>
                <a:spcPts val="1200"/>
              </a:spcBef>
              <a:buFont typeface="Tahoma" pitchFamily="34" charset="0"/>
              <a:buChar char="−"/>
              <a:defRPr/>
            </a:pP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Consistent total ozone from combined GOME-2 and IASI observations – Delivery December 2013;</a:t>
            </a:r>
          </a:p>
          <a:p>
            <a:pPr marL="449263" lvl="0" indent="-268288">
              <a:spcBef>
                <a:spcPts val="1200"/>
              </a:spcBef>
              <a:buFont typeface="Tahoma" pitchFamily="34" charset="0"/>
              <a:buChar char="−"/>
              <a:defRPr/>
            </a:pP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First reprocessing of all </a:t>
            </a:r>
            <a:r>
              <a:rPr lang="en-GB" sz="2000" b="0" kern="0" dirty="0" err="1" smtClean="0">
                <a:solidFill>
                  <a:srgbClr val="002569"/>
                </a:solidFill>
                <a:latin typeface="Tahoma"/>
              </a:rPr>
              <a:t>Metop</a:t>
            </a:r>
            <a:r>
              <a:rPr lang="en-GB" sz="2000" b="0" kern="0" dirty="0" smtClean="0">
                <a:solidFill>
                  <a:srgbClr val="002569"/>
                </a:solidFill>
                <a:latin typeface="Tahoma"/>
              </a:rPr>
              <a:t> data including ASCAT (soil moisture, surface ocean wind) – Delivery December 2013.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3A46F170-F520-43F2-98FF-96DC7D4A139C}" type="slidenum">
              <a:rPr lang="de-DE" smtClean="0"/>
              <a:pPr defTabSz="915988"/>
              <a:t>5</a:t>
            </a:fld>
            <a:endParaRPr lang="de-DE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09613" y="742950"/>
            <a:ext cx="5378450" cy="3722688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457200" indent="-457200">
              <a:spcBef>
                <a:spcPct val="0"/>
              </a:spcBef>
            </a:pPr>
            <a:r>
              <a:rPr lang="en-GB" altLang="ja-JP" smtClean="0">
                <a:cs typeface="ＭＳ Ｐゴシック"/>
              </a:rPr>
              <a:t>As stated in its </a:t>
            </a:r>
            <a:r>
              <a:rPr lang="en-GB" altLang="ja-JP" b="1" u="sng" smtClean="0">
                <a:cs typeface="ＭＳ Ｐゴシック"/>
              </a:rPr>
              <a:t>Convention</a:t>
            </a:r>
            <a:r>
              <a:rPr lang="en-GB" altLang="ja-JP" smtClean="0">
                <a:cs typeface="ＭＳ Ｐゴシック"/>
              </a:rPr>
              <a:t>, EUMETSAT is committed to contribute to the </a:t>
            </a:r>
          </a:p>
          <a:p>
            <a:pPr marL="457200" indent="-457200">
              <a:spcBef>
                <a:spcPct val="0"/>
              </a:spcBef>
            </a:pPr>
            <a:r>
              <a:rPr lang="en-GB" altLang="ja-JP" smtClean="0">
                <a:cs typeface="ＭＳ Ｐゴシック"/>
              </a:rPr>
              <a:t>operational monitoring of the climate and the detection of global climate </a:t>
            </a:r>
          </a:p>
          <a:p>
            <a:pPr marL="457200" indent="-457200">
              <a:spcBef>
                <a:spcPct val="0"/>
              </a:spcBef>
            </a:pPr>
            <a:r>
              <a:rPr lang="en-GB" altLang="ja-JP" smtClean="0">
                <a:cs typeface="ＭＳ Ｐゴシック"/>
              </a:rPr>
              <a:t>change. </a:t>
            </a:r>
          </a:p>
          <a:p>
            <a:pPr marL="457200" indent="-457200">
              <a:spcBef>
                <a:spcPct val="0"/>
              </a:spcBef>
            </a:pPr>
            <a:endParaRPr lang="en-GB" altLang="ja-JP" smtClean="0">
              <a:cs typeface="ＭＳ Ｐゴシック"/>
            </a:endParaRPr>
          </a:p>
          <a:p>
            <a:pPr marL="457200" indent="-457200">
              <a:spcBef>
                <a:spcPct val="0"/>
              </a:spcBef>
            </a:pPr>
            <a:r>
              <a:rPr lang="en-GB" altLang="ja-JP" smtClean="0">
                <a:cs typeface="ＭＳ Ｐゴシック"/>
              </a:rPr>
              <a:t>This objective is addressed by EUMETSAT at different levels (recent Council </a:t>
            </a:r>
          </a:p>
          <a:p>
            <a:pPr marL="457200" indent="-457200">
              <a:spcBef>
                <a:spcPct val="0"/>
              </a:spcBef>
            </a:pPr>
            <a:r>
              <a:rPr lang="en-GB" altLang="ja-JP" smtClean="0">
                <a:cs typeface="ＭＳ Ｐゴシック"/>
              </a:rPr>
              <a:t>Resolution from July 2009):</a:t>
            </a:r>
          </a:p>
          <a:p>
            <a:pPr marL="457200" indent="-457200">
              <a:spcBef>
                <a:spcPct val="0"/>
              </a:spcBef>
            </a:pPr>
            <a:endParaRPr lang="en-GB" altLang="ja-JP" smtClean="0">
              <a:cs typeface="ＭＳ Ｐゴシック"/>
            </a:endParaRPr>
          </a:p>
          <a:p>
            <a:pPr marL="457200" indent="-457200">
              <a:spcBef>
                <a:spcPct val="35000"/>
              </a:spcBef>
              <a:buFont typeface="Wingdings" pitchFamily="2" charset="2"/>
              <a:buChar char="Ø"/>
            </a:pPr>
            <a:r>
              <a:rPr lang="en-GB" altLang="ja-JP" smtClean="0">
                <a:cs typeface="ＭＳ Ｐゴシック"/>
              </a:rPr>
              <a:t>Taking into account </a:t>
            </a:r>
            <a:r>
              <a:rPr lang="en-GB" altLang="ja-JP" smtClean="0">
                <a:solidFill>
                  <a:schemeClr val="accent2"/>
                </a:solidFill>
                <a:cs typeface="ＭＳ Ｐゴシック"/>
              </a:rPr>
              <a:t>climate-specific requirements</a:t>
            </a:r>
            <a:r>
              <a:rPr lang="en-GB" altLang="ja-JP" smtClean="0">
                <a:cs typeface="ＭＳ Ｐゴシック"/>
              </a:rPr>
              <a:t> in the planning of new programmes;</a:t>
            </a:r>
          </a:p>
          <a:p>
            <a:pPr marL="457200" indent="-457200">
              <a:spcBef>
                <a:spcPct val="35000"/>
              </a:spcBef>
              <a:buFont typeface="Wingdings" pitchFamily="2" charset="2"/>
              <a:buChar char="Ø"/>
            </a:pPr>
            <a:r>
              <a:rPr lang="en-GB" altLang="ja-JP" smtClean="0">
                <a:cs typeface="ＭＳ Ｐゴシック"/>
              </a:rPr>
              <a:t>Generation of </a:t>
            </a:r>
            <a:r>
              <a:rPr lang="en-GB" altLang="ja-JP" smtClean="0">
                <a:solidFill>
                  <a:schemeClr val="accent2"/>
                </a:solidFill>
                <a:cs typeface="ＭＳ Ｐゴシック"/>
              </a:rPr>
              <a:t>Fundamental Climate Data Records (FCDRs)</a:t>
            </a:r>
            <a:r>
              <a:rPr lang="en-GB" altLang="ja-JP" smtClean="0">
                <a:cs typeface="ＭＳ Ｐゴシック"/>
              </a:rPr>
              <a:t> through re-calibration and re-processing;</a:t>
            </a:r>
          </a:p>
          <a:p>
            <a:pPr marL="457200" indent="-457200">
              <a:spcBef>
                <a:spcPct val="35000"/>
              </a:spcBef>
              <a:buFont typeface="Wingdings" pitchFamily="2" charset="2"/>
              <a:buChar char="Ø"/>
            </a:pPr>
            <a:r>
              <a:rPr lang="en-GB" altLang="ja-JP" smtClean="0">
                <a:cs typeface="ＭＳ Ｐゴシック"/>
              </a:rPr>
              <a:t>Generation of </a:t>
            </a:r>
            <a:r>
              <a:rPr lang="en-GB" altLang="ja-JP" smtClean="0">
                <a:solidFill>
                  <a:schemeClr val="accent2"/>
                </a:solidFill>
                <a:cs typeface="ＭＳ Ｐゴシック"/>
              </a:rPr>
              <a:t>Thematic Climate Data Records TCDRs</a:t>
            </a:r>
            <a:r>
              <a:rPr lang="en-GB" altLang="ja-JP" smtClean="0">
                <a:cs typeface="ＭＳ Ｐゴシック"/>
              </a:rPr>
              <a:t>, making best use of Satellite Application Facility (SAF) Network expertise; and</a:t>
            </a:r>
          </a:p>
          <a:p>
            <a:pPr marL="457200" indent="-457200">
              <a:spcBef>
                <a:spcPct val="35000"/>
              </a:spcBef>
              <a:buFont typeface="Wingdings" pitchFamily="2" charset="2"/>
              <a:buChar char="Ø"/>
            </a:pPr>
            <a:r>
              <a:rPr lang="en-GB" altLang="ja-JP" smtClean="0">
                <a:cs typeface="ＭＳ Ｐゴシック"/>
              </a:rPr>
              <a:t>Contributions and coordination with international partners, organisations and initiatives.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smtClean="0"/>
              <a:t>Note: pre-versions may be available earlier for test reanalysis. So watch out on the website under data access/climate.</a:t>
            </a:r>
          </a:p>
          <a:p>
            <a:endParaRPr lang="en-GB" smtClean="0"/>
          </a:p>
          <a:p>
            <a:r>
              <a:rPr lang="en-GB" smtClean="0"/>
              <a:t>Consistent evaluation of long-term degradation of Metop-A GOME-2 </a:t>
            </a:r>
          </a:p>
          <a:p>
            <a:r>
              <a:rPr lang="en-GB" smtClean="0"/>
              <a:t>Development of offline radiance and irradiance degradation correction, </a:t>
            </a:r>
          </a:p>
          <a:p>
            <a:r>
              <a:rPr lang="en-GB" smtClean="0"/>
              <a:t>Provision of consistent GOME-2 data set in actual product format including FRESCO cloud parameters and additional PMD data. </a:t>
            </a:r>
          </a:p>
          <a:p>
            <a:endParaRPr lang="en-GB" smtClean="0"/>
          </a:p>
          <a:p>
            <a:r>
              <a:rPr lang="en-GB" smtClean="0"/>
              <a:t>IASI – some problems with optics alignments results in different quality for the 4 pixels – impact is mainly on IASI trace gas retrievals – corrections have been developed by CNES - </a:t>
            </a:r>
          </a:p>
        </p:txBody>
      </p:sp>
      <p:sp>
        <p:nvSpPr>
          <p:cNvPr id="102404" name="Slide Number Placeholder 3"/>
          <p:cNvSpPr txBox="1">
            <a:spLocks noGrp="1"/>
          </p:cNvSpPr>
          <p:nvPr/>
        </p:nvSpPr>
        <p:spPr bwMode="auto">
          <a:xfrm>
            <a:off x="3853075" y="9430306"/>
            <a:ext cx="29446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1" tIns="45985" rIns="91971" bIns="45985" anchor="b"/>
          <a:lstStyle/>
          <a:p>
            <a:pPr algn="r" defTabSz="918860"/>
            <a:fld id="{6B9D6C36-F01E-444A-92EA-70EB955C5FC0}" type="slidenum">
              <a:rPr lang="de-DE" sz="1200" b="0">
                <a:solidFill>
                  <a:schemeClr val="tx1"/>
                </a:solidFill>
                <a:latin typeface="Times New Roman" pitchFamily="18" charset="0"/>
              </a:rPr>
              <a:pPr algn="r" defTabSz="918860"/>
              <a:t>6</a:t>
            </a:fld>
            <a:endParaRPr lang="de-DE" sz="1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23"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685817" indent="-263776" defTabSz="914423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055103" indent="-211021" defTabSz="914423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477145" indent="-211021" defTabSz="914423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1899186" indent="-211021" defTabSz="914423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DA4B422-FEA4-4651-BE3C-D728ECE02ABE}" type="slidenum">
              <a:rPr lang="de-DE" sz="1200" smtClean="0">
                <a:solidFill>
                  <a:prstClr val="black"/>
                </a:solidFill>
              </a:rPr>
              <a:pPr eaLnBrk="1" hangingPunct="1"/>
              <a:t>8</a:t>
            </a:fld>
            <a:endParaRPr lang="de-DE" sz="1200" dirty="0" smtClean="0">
              <a:solidFill>
                <a:prstClr val="black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09613" y="744538"/>
            <a:ext cx="5378450" cy="3722687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smtClean="0"/>
              <a:t>GOME-2 is used for the monitoring</a:t>
            </a:r>
            <a:r>
              <a:rPr lang="en-GB" baseline="0" dirty="0" smtClean="0"/>
              <a:t> of ozone and a many other trace gas columns and profiles.</a:t>
            </a:r>
          </a:p>
          <a:p>
            <a:pPr eaLnBrk="1" hangingPunct="1"/>
            <a:r>
              <a:rPr lang="en-GB" baseline="0" dirty="0" smtClean="0"/>
              <a:t>Over the first 4 years of the mission instrument aging led to problems in the shortwave channels 200-275 nm used for </a:t>
            </a:r>
            <a:r>
              <a:rPr lang="en-GB" dirty="0" err="1" smtClean="0"/>
              <a:t>BrO</a:t>
            </a:r>
            <a:r>
              <a:rPr lang="en-GB" dirty="0" smtClean="0"/>
              <a:t> and SO2 retrievals</a:t>
            </a:r>
            <a:r>
              <a:rPr lang="en-GB" baseline="0" dirty="0" smtClean="0"/>
              <a:t>.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447675" indent="-447675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Reprocessing campaign R2 for level 1 data January 2007 to August 2011</a:t>
            </a:r>
          </a:p>
          <a:p>
            <a:pPr marL="808038" lvl="1" indent="-350838" algn="just">
              <a:spcBef>
                <a:spcPts val="600"/>
              </a:spcBef>
              <a:buFont typeface="Arial" pitchFamily="34" charset="0"/>
              <a:buChar char="−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Main objective: Evaluation of a 3D (spectral, temporal, scan angle) degradation for both earthshine and solar mean reference;</a:t>
            </a:r>
          </a:p>
          <a:p>
            <a:pPr marL="808038" lvl="1" indent="-350838" algn="just">
              <a:spcBef>
                <a:spcPts val="600"/>
              </a:spcBef>
              <a:buFont typeface="Arial" pitchFamily="34" charset="0"/>
              <a:buChar char="−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Updated throughput monitoring;</a:t>
            </a:r>
          </a:p>
          <a:p>
            <a:pPr marL="808038" lvl="1" indent="-350838" algn="just">
              <a:spcBef>
                <a:spcPts val="600"/>
              </a:spcBef>
              <a:buFont typeface="Arial" pitchFamily="34" charset="0"/>
              <a:buChar char="−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Derivation of offline degradation characterization matrix (“Level 1B to C processor”)</a:t>
            </a: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 to be provided offline for the reprocessed data set.</a:t>
            </a:r>
          </a:p>
          <a:p>
            <a:pPr marL="447675" indent="-447675" algn="just" eaLnBrk="0" hangingPunct="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Execution of reprocessing campaign R2 covering January 2007 to August 2011 is ongoing 3</a:t>
            </a:r>
            <a:r>
              <a:rPr lang="en-GB" sz="1800" b="0" baseline="30000" dirty="0" smtClean="0">
                <a:solidFill>
                  <a:schemeClr val="tx1"/>
                </a:solidFill>
                <a:latin typeface="Helvetica" pitchFamily="34" charset="0"/>
              </a:rPr>
              <a:t>rd</a:t>
            </a: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 quarter 2011 to first quarter 2012.</a:t>
            </a:r>
          </a:p>
          <a:p>
            <a:pPr marL="857250" lvl="1" indent="-400050" algn="just" eaLnBrk="0" hangingPunct="0">
              <a:spcBef>
                <a:spcPts val="600"/>
              </a:spcBef>
              <a:buFont typeface="Helvetica" pitchFamily="34" charset="0"/>
              <a:buChar char="−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Processor version will be 5.2 with Product Format 12.0 (new format);</a:t>
            </a:r>
          </a:p>
          <a:p>
            <a:pPr marL="857250" lvl="1" indent="-400050" algn="just" eaLnBrk="0" hangingPunct="0">
              <a:spcBef>
                <a:spcPts val="600"/>
              </a:spcBef>
              <a:buFont typeface="Helvetica" pitchFamily="34" charset="0"/>
              <a:buChar char="−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Data will be delivered as ANX-to-ANX orbits (not Svalbard to Svalbard)!;</a:t>
            </a:r>
          </a:p>
          <a:p>
            <a:pPr marL="857250" lvl="1" indent="-400050" algn="just" eaLnBrk="0" hangingPunct="0">
              <a:spcBef>
                <a:spcPts val="600"/>
              </a:spcBef>
              <a:buFont typeface="Helvetica" pitchFamily="34" charset="0"/>
              <a:buChar char="−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Data delivery: Q2/2012;</a:t>
            </a:r>
          </a:p>
          <a:p>
            <a:pPr marL="857250" lvl="1" indent="-400050" algn="just" eaLnBrk="0" hangingPunct="0">
              <a:spcBef>
                <a:spcPts val="600"/>
              </a:spcBef>
              <a:buFont typeface="Helvetica" pitchFamily="34" charset="0"/>
              <a:buChar char="−"/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Helvetica" pitchFamily="34" charset="0"/>
              </a:rPr>
              <a:t>Media for full set: LTO-4 tapes.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CEB8BD-5987-4E6F-81D3-CF4DAF4EDC83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GB" dirty="0" smtClean="0"/>
              <a:t>We already use the operational GPS-RO bending angles in ERA Interim and we have recently published a paper showing the impact (Poli et al, 2010).</a:t>
            </a:r>
          </a:p>
          <a:p>
            <a:pPr>
              <a:defRPr/>
            </a:pPr>
            <a:r>
              <a:rPr lang="en-GB" dirty="0" smtClean="0"/>
              <a:t>GPS-RO cleaned up stratospheric biases in ERA Interim in the same way it did in operations. 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One of the most important measurement GPS-RO measurement characteristics in this context, is that the measurements are unbiased and therefore different in instruments should have the same characteristics. </a:t>
            </a:r>
            <a:r>
              <a:rPr lang="en-GB" b="1" dirty="0" smtClean="0"/>
              <a:t>Instruments should be interchangeable, without the need for overlap periods for calibration. 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At the ECMWF/GRAS SAF seminar in June 2008, we were able to show that the COSMIC/GRAS bending angle (o-b) biases differed </a:t>
            </a:r>
            <a:r>
              <a:rPr lang="en-GB" b="1" dirty="0" smtClean="0"/>
              <a:t>derived from operations</a:t>
            </a:r>
            <a:r>
              <a:rPr lang="en-GB" dirty="0" smtClean="0"/>
              <a:t>. The difference was small, only ~0.2-0.3%, but it was noticeable in the bending angle statistics. Bending angles are not the raw measurements, they require some pre-processing, but this was a surprise. </a:t>
            </a:r>
          </a:p>
          <a:p>
            <a:pPr>
              <a:defRPr/>
            </a:pPr>
            <a:r>
              <a:rPr lang="en-GB" dirty="0" smtClean="0"/>
              <a:t> </a:t>
            </a:r>
          </a:p>
          <a:p>
            <a:pPr>
              <a:defRPr/>
            </a:pPr>
            <a:r>
              <a:rPr lang="en-GB" dirty="0" smtClean="0"/>
              <a:t>EUMETSAT (Christian Marquardt) and UCAR  (Sergey </a:t>
            </a:r>
            <a:r>
              <a:rPr lang="en-GB" dirty="0" err="1" smtClean="0"/>
              <a:t>Sokolovskiy</a:t>
            </a:r>
            <a:r>
              <a:rPr lang="en-GB" dirty="0" smtClean="0"/>
              <a:t>) identified the cause (how the phase delays were being smoothed in the processing) in early 2009, and a change to the operational COSMIC processing was made in October 12, 2009. We can see from the long ERA Interim time series how the COSMIC/GRAS bias (o-b) biases have converged since this change. ERA Interim is useful, because the NWP system is constant. The GRAS biases have changed because the mean state has changed as a result of the COSMIC changes. 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Important for climate/reanalysis applications. 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b="1" dirty="0" smtClean="0"/>
              <a:t>Value of workshops bringing NWP users and data providers together!!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Obviously, we will be using reprocessed COSMIC data for the next ERA CLIM reanalyses.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Generally,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As the time series of the GPS-RO measurements grows we can anticipate that GPS-RO observations will have an increasingly prominent role in climate monitoring and reanalysis applications.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CEB8BD-5987-4E6F-81D3-CF4DAF4EDC83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number of successfully processed </a:t>
            </a:r>
            <a:r>
              <a:rPr lang="en-GB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occultations</a:t>
            </a: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from a single satellite (CHAMP) 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over 8 years (Sep 2001 - Sep 2008)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significant differences in the number of successfully processed data (up to 33%)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mostly due to different approaches to QC, possibly also to glitches in processing 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systems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Our view: Stricter QC / less profiles does not necessarily mean better quality 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  data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 - Our view: With GRAS, EUM continuous to deliver most profiles from all centres</a:t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CEB8BD-5987-4E6F-81D3-CF4DAF4EDC83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1"/>
          <p:cNvGrpSpPr>
            <a:grpSpLocks noChangeAspect="1"/>
          </p:cNvGrpSpPr>
          <p:nvPr userDrawn="1"/>
        </p:nvGrpSpPr>
        <p:grpSpPr bwMode="auto">
          <a:xfrm>
            <a:off x="7737475" y="6307138"/>
            <a:ext cx="1814513" cy="447675"/>
            <a:chOff x="4874" y="3973"/>
            <a:chExt cx="1143" cy="282"/>
          </a:xfrm>
        </p:grpSpPr>
        <p:sp>
          <p:nvSpPr>
            <p:cNvPr id="5" name="AutoShape 42"/>
            <p:cNvSpPr>
              <a:spLocks noChangeAspect="1" noChangeArrowheads="1" noTextEdit="1"/>
            </p:cNvSpPr>
            <p:nvPr userDrawn="1"/>
          </p:nvSpPr>
          <p:spPr bwMode="auto">
            <a:xfrm>
              <a:off x="4874" y="3973"/>
              <a:ext cx="1143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6" name="Freeform 43"/>
            <p:cNvSpPr>
              <a:spLocks noEditPoints="1"/>
            </p:cNvSpPr>
            <p:nvPr userDrawn="1"/>
          </p:nvSpPr>
          <p:spPr bwMode="auto">
            <a:xfrm>
              <a:off x="5774" y="4079"/>
              <a:ext cx="100" cy="103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76" y="0"/>
                </a:cxn>
                <a:cxn ang="0">
                  <a:pos x="0" y="207"/>
                </a:cxn>
                <a:cxn ang="0">
                  <a:pos x="54" y="207"/>
                </a:cxn>
                <a:cxn ang="0">
                  <a:pos x="69" y="163"/>
                </a:cxn>
                <a:cxn ang="0">
                  <a:pos x="130" y="163"/>
                </a:cxn>
                <a:cxn ang="0">
                  <a:pos x="146" y="207"/>
                </a:cxn>
                <a:cxn ang="0">
                  <a:pos x="200" y="207"/>
                </a:cxn>
                <a:cxn ang="0">
                  <a:pos x="128" y="0"/>
                </a:cxn>
                <a:cxn ang="0">
                  <a:pos x="81" y="125"/>
                </a:cxn>
                <a:cxn ang="0">
                  <a:pos x="100" y="57"/>
                </a:cxn>
                <a:cxn ang="0">
                  <a:pos x="119" y="125"/>
                </a:cxn>
                <a:cxn ang="0">
                  <a:pos x="81" y="125"/>
                </a:cxn>
              </a:cxnLst>
              <a:rect l="0" t="0" r="r" b="b"/>
              <a:pathLst>
                <a:path w="200" h="207">
                  <a:moveTo>
                    <a:pt x="128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69" y="163"/>
                    <a:pt x="69" y="163"/>
                    <a:pt x="69" y="163"/>
                  </a:cubicBezTo>
                  <a:cubicBezTo>
                    <a:pt x="130" y="163"/>
                    <a:pt x="130" y="163"/>
                    <a:pt x="130" y="163"/>
                  </a:cubicBezTo>
                  <a:cubicBezTo>
                    <a:pt x="146" y="207"/>
                    <a:pt x="146" y="207"/>
                    <a:pt x="146" y="207"/>
                  </a:cubicBezTo>
                  <a:cubicBezTo>
                    <a:pt x="200" y="207"/>
                    <a:pt x="200" y="207"/>
                    <a:pt x="200" y="207"/>
                  </a:cubicBezTo>
                  <a:lnTo>
                    <a:pt x="128" y="0"/>
                  </a:lnTo>
                  <a:close/>
                  <a:moveTo>
                    <a:pt x="81" y="125"/>
                  </a:moveTo>
                  <a:cubicBezTo>
                    <a:pt x="87" y="103"/>
                    <a:pt x="96" y="78"/>
                    <a:pt x="100" y="57"/>
                  </a:cubicBezTo>
                  <a:cubicBezTo>
                    <a:pt x="104" y="78"/>
                    <a:pt x="113" y="103"/>
                    <a:pt x="119" y="125"/>
                  </a:cubicBezTo>
                  <a:lnTo>
                    <a:pt x="81" y="125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7" name="Freeform 44"/>
            <p:cNvSpPr>
              <a:spLocks/>
            </p:cNvSpPr>
            <p:nvPr userDrawn="1"/>
          </p:nvSpPr>
          <p:spPr bwMode="auto">
            <a:xfrm>
              <a:off x="5676" y="4077"/>
              <a:ext cx="85" cy="107"/>
            </a:xfrm>
            <a:custGeom>
              <a:avLst/>
              <a:gdLst/>
              <a:ahLst/>
              <a:cxnLst>
                <a:cxn ang="0">
                  <a:pos x="113" y="84"/>
                </a:cxn>
                <a:cxn ang="0">
                  <a:pos x="86" y="78"/>
                </a:cxn>
                <a:cxn ang="0">
                  <a:pos x="65" y="60"/>
                </a:cxn>
                <a:cxn ang="0">
                  <a:pos x="92" y="41"/>
                </a:cxn>
                <a:cxn ang="0">
                  <a:pos x="145" y="56"/>
                </a:cxn>
                <a:cxn ang="0">
                  <a:pos x="168" y="21"/>
                </a:cxn>
                <a:cxn ang="0">
                  <a:pos x="91" y="0"/>
                </a:cxn>
                <a:cxn ang="0">
                  <a:pos x="8" y="65"/>
                </a:cxn>
                <a:cxn ang="0">
                  <a:pos x="17" y="96"/>
                </a:cxn>
                <a:cxn ang="0">
                  <a:pos x="61" y="125"/>
                </a:cxn>
                <a:cxn ang="0">
                  <a:pos x="87" y="131"/>
                </a:cxn>
                <a:cxn ang="0">
                  <a:pos x="113" y="153"/>
                </a:cxn>
                <a:cxn ang="0">
                  <a:pos x="77" y="173"/>
                </a:cxn>
                <a:cxn ang="0">
                  <a:pos x="17" y="158"/>
                </a:cxn>
                <a:cxn ang="0">
                  <a:pos x="0" y="197"/>
                </a:cxn>
                <a:cxn ang="0">
                  <a:pos x="74" y="214"/>
                </a:cxn>
                <a:cxn ang="0">
                  <a:pos x="170" y="143"/>
                </a:cxn>
                <a:cxn ang="0">
                  <a:pos x="113" y="84"/>
                </a:cxn>
              </a:cxnLst>
              <a:rect l="0" t="0" r="r" b="b"/>
              <a:pathLst>
                <a:path w="170" h="214">
                  <a:moveTo>
                    <a:pt x="113" y="84"/>
                  </a:moveTo>
                  <a:cubicBezTo>
                    <a:pt x="86" y="78"/>
                    <a:pt x="86" y="78"/>
                    <a:pt x="86" y="78"/>
                  </a:cubicBezTo>
                  <a:cubicBezTo>
                    <a:pt x="69" y="74"/>
                    <a:pt x="65" y="69"/>
                    <a:pt x="65" y="60"/>
                  </a:cubicBezTo>
                  <a:cubicBezTo>
                    <a:pt x="65" y="48"/>
                    <a:pt x="76" y="41"/>
                    <a:pt x="92" y="41"/>
                  </a:cubicBezTo>
                  <a:cubicBezTo>
                    <a:pt x="108" y="41"/>
                    <a:pt x="125" y="46"/>
                    <a:pt x="145" y="56"/>
                  </a:cubicBezTo>
                  <a:cubicBezTo>
                    <a:pt x="168" y="21"/>
                    <a:pt x="168" y="21"/>
                    <a:pt x="168" y="21"/>
                  </a:cubicBezTo>
                  <a:cubicBezTo>
                    <a:pt x="149" y="9"/>
                    <a:pt x="118" y="0"/>
                    <a:pt x="91" y="0"/>
                  </a:cubicBezTo>
                  <a:cubicBezTo>
                    <a:pt x="42" y="0"/>
                    <a:pt x="8" y="28"/>
                    <a:pt x="8" y="65"/>
                  </a:cubicBezTo>
                  <a:cubicBezTo>
                    <a:pt x="8" y="76"/>
                    <a:pt x="11" y="86"/>
                    <a:pt x="17" y="96"/>
                  </a:cubicBezTo>
                  <a:cubicBezTo>
                    <a:pt x="25" y="110"/>
                    <a:pt x="39" y="120"/>
                    <a:pt x="61" y="125"/>
                  </a:cubicBezTo>
                  <a:cubicBezTo>
                    <a:pt x="87" y="131"/>
                    <a:pt x="87" y="131"/>
                    <a:pt x="87" y="131"/>
                  </a:cubicBezTo>
                  <a:cubicBezTo>
                    <a:pt x="105" y="135"/>
                    <a:pt x="113" y="143"/>
                    <a:pt x="113" y="153"/>
                  </a:cubicBezTo>
                  <a:cubicBezTo>
                    <a:pt x="113" y="167"/>
                    <a:pt x="101" y="173"/>
                    <a:pt x="77" y="173"/>
                  </a:cubicBezTo>
                  <a:cubicBezTo>
                    <a:pt x="55" y="173"/>
                    <a:pt x="38" y="167"/>
                    <a:pt x="17" y="158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25" y="208"/>
                    <a:pt x="50" y="214"/>
                    <a:pt x="74" y="214"/>
                  </a:cubicBezTo>
                  <a:cubicBezTo>
                    <a:pt x="132" y="214"/>
                    <a:pt x="170" y="186"/>
                    <a:pt x="170" y="143"/>
                  </a:cubicBezTo>
                  <a:cubicBezTo>
                    <a:pt x="170" y="112"/>
                    <a:pt x="148" y="92"/>
                    <a:pt x="113" y="84"/>
                  </a:cubicBez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8" name="Freeform 45"/>
            <p:cNvSpPr>
              <a:spLocks/>
            </p:cNvSpPr>
            <p:nvPr userDrawn="1"/>
          </p:nvSpPr>
          <p:spPr bwMode="auto">
            <a:xfrm>
              <a:off x="5356" y="4079"/>
              <a:ext cx="121" cy="103"/>
            </a:xfrm>
            <a:custGeom>
              <a:avLst/>
              <a:gdLst/>
              <a:ahLst/>
              <a:cxnLst>
                <a:cxn ang="0">
                  <a:pos x="158" y="0"/>
                </a:cxn>
                <a:cxn ang="0">
                  <a:pos x="131" y="94"/>
                </a:cxn>
                <a:cxn ang="0">
                  <a:pos x="122" y="133"/>
                </a:cxn>
                <a:cxn ang="0">
                  <a:pos x="113" y="96"/>
                </a:cxn>
                <a:cxn ang="0">
                  <a:pos x="87" y="0"/>
                </a:cxn>
                <a:cxn ang="0">
                  <a:pos x="22" y="0"/>
                </a:cxn>
                <a:cxn ang="0">
                  <a:pos x="0" y="207"/>
                </a:cxn>
                <a:cxn ang="0">
                  <a:pos x="52" y="207"/>
                </a:cxn>
                <a:cxn ang="0">
                  <a:pos x="58" y="106"/>
                </a:cxn>
                <a:cxn ang="0">
                  <a:pos x="60" y="62"/>
                </a:cxn>
                <a:cxn ang="0">
                  <a:pos x="70" y="106"/>
                </a:cxn>
                <a:cxn ang="0">
                  <a:pos x="98" y="207"/>
                </a:cxn>
                <a:cxn ang="0">
                  <a:pos x="142" y="207"/>
                </a:cxn>
                <a:cxn ang="0">
                  <a:pos x="173" y="103"/>
                </a:cxn>
                <a:cxn ang="0">
                  <a:pos x="183" y="66"/>
                </a:cxn>
                <a:cxn ang="0">
                  <a:pos x="186" y="104"/>
                </a:cxn>
                <a:cxn ang="0">
                  <a:pos x="192" y="207"/>
                </a:cxn>
                <a:cxn ang="0">
                  <a:pos x="243" y="207"/>
                </a:cxn>
                <a:cxn ang="0">
                  <a:pos x="222" y="0"/>
                </a:cxn>
                <a:cxn ang="0">
                  <a:pos x="158" y="0"/>
                </a:cxn>
              </a:cxnLst>
              <a:rect l="0" t="0" r="r" b="b"/>
              <a:pathLst>
                <a:path w="243" h="207">
                  <a:moveTo>
                    <a:pt x="158" y="0"/>
                  </a:moveTo>
                  <a:cubicBezTo>
                    <a:pt x="131" y="94"/>
                    <a:pt x="131" y="94"/>
                    <a:pt x="131" y="94"/>
                  </a:cubicBezTo>
                  <a:cubicBezTo>
                    <a:pt x="127" y="106"/>
                    <a:pt x="124" y="121"/>
                    <a:pt x="122" y="133"/>
                  </a:cubicBezTo>
                  <a:cubicBezTo>
                    <a:pt x="119" y="120"/>
                    <a:pt x="117" y="110"/>
                    <a:pt x="113" y="96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52" y="207"/>
                    <a:pt x="52" y="207"/>
                    <a:pt x="52" y="207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9" y="93"/>
                    <a:pt x="60" y="76"/>
                    <a:pt x="60" y="62"/>
                  </a:cubicBezTo>
                  <a:cubicBezTo>
                    <a:pt x="63" y="79"/>
                    <a:pt x="67" y="97"/>
                    <a:pt x="70" y="106"/>
                  </a:cubicBezTo>
                  <a:cubicBezTo>
                    <a:pt x="98" y="207"/>
                    <a:pt x="98" y="207"/>
                    <a:pt x="98" y="207"/>
                  </a:cubicBezTo>
                  <a:cubicBezTo>
                    <a:pt x="142" y="207"/>
                    <a:pt x="142" y="207"/>
                    <a:pt x="142" y="207"/>
                  </a:cubicBezTo>
                  <a:cubicBezTo>
                    <a:pt x="173" y="103"/>
                    <a:pt x="173" y="103"/>
                    <a:pt x="173" y="103"/>
                  </a:cubicBezTo>
                  <a:cubicBezTo>
                    <a:pt x="176" y="92"/>
                    <a:pt x="181" y="78"/>
                    <a:pt x="183" y="66"/>
                  </a:cubicBezTo>
                  <a:cubicBezTo>
                    <a:pt x="184" y="81"/>
                    <a:pt x="185" y="93"/>
                    <a:pt x="186" y="104"/>
                  </a:cubicBezTo>
                  <a:cubicBezTo>
                    <a:pt x="192" y="207"/>
                    <a:pt x="192" y="207"/>
                    <a:pt x="192" y="207"/>
                  </a:cubicBezTo>
                  <a:cubicBezTo>
                    <a:pt x="243" y="207"/>
                    <a:pt x="243" y="207"/>
                    <a:pt x="243" y="207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9" name="Freeform 46"/>
            <p:cNvSpPr>
              <a:spLocks/>
            </p:cNvSpPr>
            <p:nvPr userDrawn="1"/>
          </p:nvSpPr>
          <p:spPr bwMode="auto">
            <a:xfrm>
              <a:off x="5250" y="4079"/>
              <a:ext cx="84" cy="105"/>
            </a:xfrm>
            <a:custGeom>
              <a:avLst/>
              <a:gdLst/>
              <a:ahLst/>
              <a:cxnLst>
                <a:cxn ang="0">
                  <a:pos x="115" y="131"/>
                </a:cxn>
                <a:cxn ang="0">
                  <a:pos x="108" y="161"/>
                </a:cxn>
                <a:cxn ang="0">
                  <a:pos x="84" y="170"/>
                </a:cxn>
                <a:cxn ang="0">
                  <a:pos x="57" y="159"/>
                </a:cxn>
                <a:cxn ang="0">
                  <a:pos x="53" y="135"/>
                </a:cxn>
                <a:cxn ang="0">
                  <a:pos x="53" y="0"/>
                </a:cxn>
                <a:cxn ang="0">
                  <a:pos x="0" y="0"/>
                </a:cxn>
                <a:cxn ang="0">
                  <a:pos x="0" y="141"/>
                </a:cxn>
                <a:cxn ang="0">
                  <a:pos x="12" y="184"/>
                </a:cxn>
                <a:cxn ang="0">
                  <a:pos x="86" y="211"/>
                </a:cxn>
                <a:cxn ang="0">
                  <a:pos x="150" y="189"/>
                </a:cxn>
                <a:cxn ang="0">
                  <a:pos x="168" y="138"/>
                </a:cxn>
                <a:cxn ang="0">
                  <a:pos x="168" y="0"/>
                </a:cxn>
                <a:cxn ang="0">
                  <a:pos x="115" y="0"/>
                </a:cxn>
                <a:cxn ang="0">
                  <a:pos x="115" y="131"/>
                </a:cxn>
              </a:cxnLst>
              <a:rect l="0" t="0" r="r" b="b"/>
              <a:pathLst>
                <a:path w="168" h="211">
                  <a:moveTo>
                    <a:pt x="115" y="131"/>
                  </a:moveTo>
                  <a:cubicBezTo>
                    <a:pt x="115" y="152"/>
                    <a:pt x="112" y="158"/>
                    <a:pt x="108" y="161"/>
                  </a:cubicBezTo>
                  <a:cubicBezTo>
                    <a:pt x="103" y="166"/>
                    <a:pt x="94" y="170"/>
                    <a:pt x="84" y="170"/>
                  </a:cubicBezTo>
                  <a:cubicBezTo>
                    <a:pt x="72" y="170"/>
                    <a:pt x="62" y="166"/>
                    <a:pt x="57" y="159"/>
                  </a:cubicBezTo>
                  <a:cubicBezTo>
                    <a:pt x="53" y="154"/>
                    <a:pt x="53" y="147"/>
                    <a:pt x="53" y="135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60"/>
                    <a:pt x="3" y="173"/>
                    <a:pt x="12" y="184"/>
                  </a:cubicBezTo>
                  <a:cubicBezTo>
                    <a:pt x="25" y="202"/>
                    <a:pt x="52" y="211"/>
                    <a:pt x="86" y="211"/>
                  </a:cubicBezTo>
                  <a:cubicBezTo>
                    <a:pt x="118" y="211"/>
                    <a:pt x="139" y="200"/>
                    <a:pt x="150" y="189"/>
                  </a:cubicBezTo>
                  <a:cubicBezTo>
                    <a:pt x="162" y="178"/>
                    <a:pt x="168" y="168"/>
                    <a:pt x="168" y="138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15" y="0"/>
                    <a:pt x="115" y="0"/>
                    <a:pt x="115" y="0"/>
                  </a:cubicBezTo>
                  <a:lnTo>
                    <a:pt x="115" y="131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0" name="Freeform 47"/>
            <p:cNvSpPr>
              <a:spLocks/>
            </p:cNvSpPr>
            <p:nvPr userDrawn="1"/>
          </p:nvSpPr>
          <p:spPr bwMode="auto">
            <a:xfrm>
              <a:off x="5878" y="4079"/>
              <a:ext cx="84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1"/>
                </a:cxn>
                <a:cxn ang="0">
                  <a:pos x="53" y="41"/>
                </a:cxn>
                <a:cxn ang="0">
                  <a:pos x="53" y="207"/>
                </a:cxn>
                <a:cxn ang="0">
                  <a:pos x="106" y="207"/>
                </a:cxn>
                <a:cxn ang="0">
                  <a:pos x="106" y="41"/>
                </a:cxn>
                <a:cxn ang="0">
                  <a:pos x="147" y="41"/>
                </a:cxn>
                <a:cxn ang="0">
                  <a:pos x="167" y="0"/>
                </a:cxn>
                <a:cxn ang="0">
                  <a:pos x="0" y="0"/>
                </a:cxn>
              </a:cxnLst>
              <a:rect l="0" t="0" r="r" b="b"/>
              <a:pathLst>
                <a:path w="167" h="207">
                  <a:moveTo>
                    <a:pt x="0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207"/>
                    <a:pt x="53" y="207"/>
                    <a:pt x="53" y="207"/>
                  </a:cubicBezTo>
                  <a:cubicBezTo>
                    <a:pt x="106" y="207"/>
                    <a:pt x="106" y="207"/>
                    <a:pt x="106" y="207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59" y="33"/>
                    <a:pt x="167" y="0"/>
                    <a:pt x="1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1" name="Freeform 48"/>
            <p:cNvSpPr>
              <a:spLocks/>
            </p:cNvSpPr>
            <p:nvPr userDrawn="1"/>
          </p:nvSpPr>
          <p:spPr bwMode="auto">
            <a:xfrm>
              <a:off x="5160" y="4079"/>
              <a:ext cx="67" cy="103"/>
            </a:xfrm>
            <a:custGeom>
              <a:avLst/>
              <a:gdLst/>
              <a:ahLst/>
              <a:cxnLst>
                <a:cxn ang="0">
                  <a:pos x="52" y="119"/>
                </a:cxn>
                <a:cxn ang="0">
                  <a:pos x="112" y="119"/>
                </a:cxn>
                <a:cxn ang="0">
                  <a:pos x="112" y="79"/>
                </a:cxn>
                <a:cxn ang="0">
                  <a:pos x="51" y="79"/>
                </a:cxn>
                <a:cxn ang="0">
                  <a:pos x="51" y="40"/>
                </a:cxn>
                <a:cxn ang="0">
                  <a:pos x="112" y="40"/>
                </a:cxn>
                <a:cxn ang="0">
                  <a:pos x="130" y="4"/>
                </a:cxn>
                <a:cxn ang="0">
                  <a:pos x="131" y="0"/>
                </a:cxn>
                <a:cxn ang="0">
                  <a:pos x="0" y="0"/>
                </a:cxn>
                <a:cxn ang="0">
                  <a:pos x="0" y="207"/>
                </a:cxn>
                <a:cxn ang="0">
                  <a:pos x="133" y="207"/>
                </a:cxn>
                <a:cxn ang="0">
                  <a:pos x="133" y="165"/>
                </a:cxn>
                <a:cxn ang="0">
                  <a:pos x="52" y="165"/>
                </a:cxn>
                <a:cxn ang="0">
                  <a:pos x="52" y="119"/>
                </a:cxn>
              </a:cxnLst>
              <a:rect l="0" t="0" r="r" b="b"/>
              <a:pathLst>
                <a:path w="133" h="207">
                  <a:moveTo>
                    <a:pt x="52" y="119"/>
                  </a:moveTo>
                  <a:cubicBezTo>
                    <a:pt x="112" y="119"/>
                    <a:pt x="112" y="119"/>
                    <a:pt x="112" y="119"/>
                  </a:cubicBezTo>
                  <a:cubicBezTo>
                    <a:pt x="112" y="79"/>
                    <a:pt x="112" y="79"/>
                    <a:pt x="112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21" y="33"/>
                    <a:pt x="128" y="13"/>
                    <a:pt x="130" y="4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133" y="207"/>
                    <a:pt x="133" y="207"/>
                    <a:pt x="133" y="207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19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2" name="Freeform 49"/>
            <p:cNvSpPr>
              <a:spLocks/>
            </p:cNvSpPr>
            <p:nvPr userDrawn="1"/>
          </p:nvSpPr>
          <p:spPr bwMode="auto">
            <a:xfrm>
              <a:off x="5503" y="4079"/>
              <a:ext cx="67" cy="103"/>
            </a:xfrm>
            <a:custGeom>
              <a:avLst/>
              <a:gdLst/>
              <a:ahLst/>
              <a:cxnLst>
                <a:cxn ang="0">
                  <a:pos x="52" y="119"/>
                </a:cxn>
                <a:cxn ang="0">
                  <a:pos x="112" y="119"/>
                </a:cxn>
                <a:cxn ang="0">
                  <a:pos x="112" y="79"/>
                </a:cxn>
                <a:cxn ang="0">
                  <a:pos x="52" y="79"/>
                </a:cxn>
                <a:cxn ang="0">
                  <a:pos x="52" y="40"/>
                </a:cxn>
                <a:cxn ang="0">
                  <a:pos x="112" y="40"/>
                </a:cxn>
                <a:cxn ang="0">
                  <a:pos x="131" y="4"/>
                </a:cxn>
                <a:cxn ang="0">
                  <a:pos x="131" y="0"/>
                </a:cxn>
                <a:cxn ang="0">
                  <a:pos x="0" y="0"/>
                </a:cxn>
                <a:cxn ang="0">
                  <a:pos x="0" y="207"/>
                </a:cxn>
                <a:cxn ang="0">
                  <a:pos x="134" y="207"/>
                </a:cxn>
                <a:cxn ang="0">
                  <a:pos x="134" y="165"/>
                </a:cxn>
                <a:cxn ang="0">
                  <a:pos x="52" y="165"/>
                </a:cxn>
                <a:cxn ang="0">
                  <a:pos x="52" y="119"/>
                </a:cxn>
              </a:cxnLst>
              <a:rect l="0" t="0" r="r" b="b"/>
              <a:pathLst>
                <a:path w="134" h="207">
                  <a:moveTo>
                    <a:pt x="52" y="119"/>
                  </a:moveTo>
                  <a:cubicBezTo>
                    <a:pt x="112" y="119"/>
                    <a:pt x="112" y="119"/>
                    <a:pt x="112" y="119"/>
                  </a:cubicBezTo>
                  <a:cubicBezTo>
                    <a:pt x="112" y="79"/>
                    <a:pt x="112" y="79"/>
                    <a:pt x="112" y="79"/>
                  </a:cubicBezTo>
                  <a:cubicBezTo>
                    <a:pt x="52" y="79"/>
                    <a:pt x="52" y="79"/>
                    <a:pt x="52" y="79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21" y="33"/>
                    <a:pt x="128" y="13"/>
                    <a:pt x="131" y="4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134" y="207"/>
                    <a:pt x="134" y="207"/>
                    <a:pt x="134" y="207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19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3" name="Freeform 50"/>
            <p:cNvSpPr>
              <a:spLocks/>
            </p:cNvSpPr>
            <p:nvPr userDrawn="1"/>
          </p:nvSpPr>
          <p:spPr bwMode="auto">
            <a:xfrm>
              <a:off x="5586" y="4079"/>
              <a:ext cx="83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1"/>
                </a:cxn>
                <a:cxn ang="0">
                  <a:pos x="54" y="41"/>
                </a:cxn>
                <a:cxn ang="0">
                  <a:pos x="54" y="207"/>
                </a:cxn>
                <a:cxn ang="0">
                  <a:pos x="106" y="207"/>
                </a:cxn>
                <a:cxn ang="0">
                  <a:pos x="106" y="41"/>
                </a:cxn>
                <a:cxn ang="0">
                  <a:pos x="147" y="41"/>
                </a:cxn>
                <a:cxn ang="0">
                  <a:pos x="168" y="0"/>
                </a:cxn>
                <a:cxn ang="0">
                  <a:pos x="0" y="0"/>
                </a:cxn>
              </a:cxnLst>
              <a:rect l="0" t="0" r="r" b="b"/>
              <a:pathLst>
                <a:path w="168" h="207">
                  <a:moveTo>
                    <a:pt x="0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06" y="207"/>
                    <a:pt x="106" y="207"/>
                    <a:pt x="106" y="207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59" y="33"/>
                    <a:pt x="168" y="0"/>
                    <a:pt x="16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pic>
          <p:nvPicPr>
            <p:cNvPr id="14" name="Picture 51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29" y="4026"/>
              <a:ext cx="176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AutoShape 5"/>
          <p:cNvSpPr>
            <a:spLocks noChangeAspect="1" noChangeArrowheads="1" noTextEdit="1"/>
          </p:cNvSpPr>
          <p:nvPr/>
        </p:nvSpPr>
        <p:spPr bwMode="auto">
          <a:xfrm>
            <a:off x="0" y="3244850"/>
            <a:ext cx="9906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GB" sz="900">
              <a:solidFill>
                <a:schemeClr val="bg1"/>
              </a:solidFill>
            </a:endParaRPr>
          </a:p>
        </p:txBody>
      </p:sp>
      <p:grpSp>
        <p:nvGrpSpPr>
          <p:cNvPr id="18" name="Group 6"/>
          <p:cNvGrpSpPr>
            <a:grpSpLocks/>
          </p:cNvGrpSpPr>
          <p:nvPr/>
        </p:nvGrpSpPr>
        <p:grpSpPr bwMode="auto">
          <a:xfrm>
            <a:off x="4763" y="3098800"/>
            <a:ext cx="9901237" cy="128588"/>
            <a:chOff x="3" y="2044"/>
            <a:chExt cx="6237" cy="179"/>
          </a:xfrm>
        </p:grpSpPr>
        <p:sp>
          <p:nvSpPr>
            <p:cNvPr id="19" name="Rectangle 7"/>
            <p:cNvSpPr>
              <a:spLocks noChangeArrowheads="1"/>
            </p:cNvSpPr>
            <p:nvPr userDrawn="1"/>
          </p:nvSpPr>
          <p:spPr bwMode="auto">
            <a:xfrm>
              <a:off x="3" y="2044"/>
              <a:ext cx="2433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0" name="Rectangle 8"/>
            <p:cNvSpPr>
              <a:spLocks noChangeArrowheads="1"/>
            </p:cNvSpPr>
            <p:nvPr userDrawn="1"/>
          </p:nvSpPr>
          <p:spPr bwMode="auto">
            <a:xfrm>
              <a:off x="2557" y="2044"/>
              <a:ext cx="445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1" name="Rectangle 9"/>
            <p:cNvSpPr>
              <a:spLocks noChangeArrowheads="1"/>
            </p:cNvSpPr>
            <p:nvPr userDrawn="1"/>
          </p:nvSpPr>
          <p:spPr bwMode="auto">
            <a:xfrm>
              <a:off x="3149" y="2044"/>
              <a:ext cx="149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 userDrawn="1"/>
          </p:nvSpPr>
          <p:spPr bwMode="auto">
            <a:xfrm>
              <a:off x="3476" y="2044"/>
              <a:ext cx="89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 userDrawn="1"/>
          </p:nvSpPr>
          <p:spPr bwMode="auto">
            <a:xfrm>
              <a:off x="4398" y="2044"/>
              <a:ext cx="1842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53"/>
          <p:cNvGrpSpPr>
            <a:grpSpLocks noChangeAspect="1"/>
          </p:cNvGrpSpPr>
          <p:nvPr userDrawn="1"/>
        </p:nvGrpSpPr>
        <p:grpSpPr bwMode="auto">
          <a:xfrm>
            <a:off x="7737475" y="6307138"/>
            <a:ext cx="1814513" cy="447675"/>
            <a:chOff x="4874" y="3973"/>
            <a:chExt cx="1143" cy="282"/>
          </a:xfrm>
        </p:grpSpPr>
        <p:sp>
          <p:nvSpPr>
            <p:cNvPr id="25" name="AutoShape 52"/>
            <p:cNvSpPr>
              <a:spLocks noChangeAspect="1" noChangeArrowheads="1" noTextEdit="1"/>
            </p:cNvSpPr>
            <p:nvPr userDrawn="1"/>
          </p:nvSpPr>
          <p:spPr bwMode="auto">
            <a:xfrm>
              <a:off x="4874" y="3973"/>
              <a:ext cx="1143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6" name="Freeform 54"/>
            <p:cNvSpPr>
              <a:spLocks noEditPoints="1"/>
            </p:cNvSpPr>
            <p:nvPr userDrawn="1"/>
          </p:nvSpPr>
          <p:spPr bwMode="auto">
            <a:xfrm>
              <a:off x="5774" y="4079"/>
              <a:ext cx="100" cy="103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76" y="0"/>
                </a:cxn>
                <a:cxn ang="0">
                  <a:pos x="0" y="207"/>
                </a:cxn>
                <a:cxn ang="0">
                  <a:pos x="54" y="207"/>
                </a:cxn>
                <a:cxn ang="0">
                  <a:pos x="69" y="163"/>
                </a:cxn>
                <a:cxn ang="0">
                  <a:pos x="130" y="163"/>
                </a:cxn>
                <a:cxn ang="0">
                  <a:pos x="146" y="207"/>
                </a:cxn>
                <a:cxn ang="0">
                  <a:pos x="200" y="207"/>
                </a:cxn>
                <a:cxn ang="0">
                  <a:pos x="128" y="0"/>
                </a:cxn>
                <a:cxn ang="0">
                  <a:pos x="81" y="125"/>
                </a:cxn>
                <a:cxn ang="0">
                  <a:pos x="100" y="57"/>
                </a:cxn>
                <a:cxn ang="0">
                  <a:pos x="119" y="125"/>
                </a:cxn>
                <a:cxn ang="0">
                  <a:pos x="81" y="125"/>
                </a:cxn>
              </a:cxnLst>
              <a:rect l="0" t="0" r="r" b="b"/>
              <a:pathLst>
                <a:path w="200" h="207">
                  <a:moveTo>
                    <a:pt x="128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69" y="163"/>
                    <a:pt x="69" y="163"/>
                    <a:pt x="69" y="163"/>
                  </a:cubicBezTo>
                  <a:cubicBezTo>
                    <a:pt x="130" y="163"/>
                    <a:pt x="130" y="163"/>
                    <a:pt x="130" y="163"/>
                  </a:cubicBezTo>
                  <a:cubicBezTo>
                    <a:pt x="146" y="207"/>
                    <a:pt x="146" y="207"/>
                    <a:pt x="146" y="207"/>
                  </a:cubicBezTo>
                  <a:cubicBezTo>
                    <a:pt x="200" y="207"/>
                    <a:pt x="200" y="207"/>
                    <a:pt x="200" y="207"/>
                  </a:cubicBezTo>
                  <a:lnTo>
                    <a:pt x="128" y="0"/>
                  </a:lnTo>
                  <a:close/>
                  <a:moveTo>
                    <a:pt x="81" y="125"/>
                  </a:moveTo>
                  <a:cubicBezTo>
                    <a:pt x="87" y="103"/>
                    <a:pt x="96" y="78"/>
                    <a:pt x="100" y="57"/>
                  </a:cubicBezTo>
                  <a:cubicBezTo>
                    <a:pt x="104" y="78"/>
                    <a:pt x="113" y="103"/>
                    <a:pt x="119" y="125"/>
                  </a:cubicBezTo>
                  <a:lnTo>
                    <a:pt x="81" y="125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7" name="Freeform 55"/>
            <p:cNvSpPr>
              <a:spLocks/>
            </p:cNvSpPr>
            <p:nvPr userDrawn="1"/>
          </p:nvSpPr>
          <p:spPr bwMode="auto">
            <a:xfrm>
              <a:off x="5676" y="4077"/>
              <a:ext cx="85" cy="107"/>
            </a:xfrm>
            <a:custGeom>
              <a:avLst/>
              <a:gdLst/>
              <a:ahLst/>
              <a:cxnLst>
                <a:cxn ang="0">
                  <a:pos x="113" y="84"/>
                </a:cxn>
                <a:cxn ang="0">
                  <a:pos x="86" y="78"/>
                </a:cxn>
                <a:cxn ang="0">
                  <a:pos x="65" y="60"/>
                </a:cxn>
                <a:cxn ang="0">
                  <a:pos x="92" y="41"/>
                </a:cxn>
                <a:cxn ang="0">
                  <a:pos x="145" y="56"/>
                </a:cxn>
                <a:cxn ang="0">
                  <a:pos x="168" y="21"/>
                </a:cxn>
                <a:cxn ang="0">
                  <a:pos x="91" y="0"/>
                </a:cxn>
                <a:cxn ang="0">
                  <a:pos x="8" y="65"/>
                </a:cxn>
                <a:cxn ang="0">
                  <a:pos x="17" y="96"/>
                </a:cxn>
                <a:cxn ang="0">
                  <a:pos x="61" y="125"/>
                </a:cxn>
                <a:cxn ang="0">
                  <a:pos x="87" y="131"/>
                </a:cxn>
                <a:cxn ang="0">
                  <a:pos x="113" y="153"/>
                </a:cxn>
                <a:cxn ang="0">
                  <a:pos x="77" y="173"/>
                </a:cxn>
                <a:cxn ang="0">
                  <a:pos x="17" y="158"/>
                </a:cxn>
                <a:cxn ang="0">
                  <a:pos x="0" y="197"/>
                </a:cxn>
                <a:cxn ang="0">
                  <a:pos x="74" y="214"/>
                </a:cxn>
                <a:cxn ang="0">
                  <a:pos x="170" y="143"/>
                </a:cxn>
                <a:cxn ang="0">
                  <a:pos x="113" y="84"/>
                </a:cxn>
              </a:cxnLst>
              <a:rect l="0" t="0" r="r" b="b"/>
              <a:pathLst>
                <a:path w="170" h="214">
                  <a:moveTo>
                    <a:pt x="113" y="84"/>
                  </a:moveTo>
                  <a:cubicBezTo>
                    <a:pt x="86" y="78"/>
                    <a:pt x="86" y="78"/>
                    <a:pt x="86" y="78"/>
                  </a:cubicBezTo>
                  <a:cubicBezTo>
                    <a:pt x="69" y="74"/>
                    <a:pt x="65" y="69"/>
                    <a:pt x="65" y="60"/>
                  </a:cubicBezTo>
                  <a:cubicBezTo>
                    <a:pt x="65" y="48"/>
                    <a:pt x="76" y="41"/>
                    <a:pt x="92" y="41"/>
                  </a:cubicBezTo>
                  <a:cubicBezTo>
                    <a:pt x="108" y="41"/>
                    <a:pt x="125" y="46"/>
                    <a:pt x="145" y="56"/>
                  </a:cubicBezTo>
                  <a:cubicBezTo>
                    <a:pt x="168" y="21"/>
                    <a:pt x="168" y="21"/>
                    <a:pt x="168" y="21"/>
                  </a:cubicBezTo>
                  <a:cubicBezTo>
                    <a:pt x="149" y="9"/>
                    <a:pt x="118" y="0"/>
                    <a:pt x="91" y="0"/>
                  </a:cubicBezTo>
                  <a:cubicBezTo>
                    <a:pt x="42" y="0"/>
                    <a:pt x="8" y="28"/>
                    <a:pt x="8" y="65"/>
                  </a:cubicBezTo>
                  <a:cubicBezTo>
                    <a:pt x="8" y="76"/>
                    <a:pt x="11" y="86"/>
                    <a:pt x="17" y="96"/>
                  </a:cubicBezTo>
                  <a:cubicBezTo>
                    <a:pt x="25" y="110"/>
                    <a:pt x="39" y="120"/>
                    <a:pt x="61" y="125"/>
                  </a:cubicBezTo>
                  <a:cubicBezTo>
                    <a:pt x="87" y="131"/>
                    <a:pt x="87" y="131"/>
                    <a:pt x="87" y="131"/>
                  </a:cubicBezTo>
                  <a:cubicBezTo>
                    <a:pt x="105" y="135"/>
                    <a:pt x="113" y="143"/>
                    <a:pt x="113" y="153"/>
                  </a:cubicBezTo>
                  <a:cubicBezTo>
                    <a:pt x="113" y="167"/>
                    <a:pt x="101" y="173"/>
                    <a:pt x="77" y="173"/>
                  </a:cubicBezTo>
                  <a:cubicBezTo>
                    <a:pt x="55" y="173"/>
                    <a:pt x="38" y="167"/>
                    <a:pt x="17" y="158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25" y="208"/>
                    <a:pt x="50" y="214"/>
                    <a:pt x="74" y="214"/>
                  </a:cubicBezTo>
                  <a:cubicBezTo>
                    <a:pt x="132" y="214"/>
                    <a:pt x="170" y="186"/>
                    <a:pt x="170" y="143"/>
                  </a:cubicBezTo>
                  <a:cubicBezTo>
                    <a:pt x="170" y="112"/>
                    <a:pt x="148" y="92"/>
                    <a:pt x="113" y="84"/>
                  </a:cubicBez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8" name="Freeform 56"/>
            <p:cNvSpPr>
              <a:spLocks/>
            </p:cNvSpPr>
            <p:nvPr userDrawn="1"/>
          </p:nvSpPr>
          <p:spPr bwMode="auto">
            <a:xfrm>
              <a:off x="5356" y="4079"/>
              <a:ext cx="121" cy="103"/>
            </a:xfrm>
            <a:custGeom>
              <a:avLst/>
              <a:gdLst/>
              <a:ahLst/>
              <a:cxnLst>
                <a:cxn ang="0">
                  <a:pos x="158" y="0"/>
                </a:cxn>
                <a:cxn ang="0">
                  <a:pos x="131" y="94"/>
                </a:cxn>
                <a:cxn ang="0">
                  <a:pos x="122" y="133"/>
                </a:cxn>
                <a:cxn ang="0">
                  <a:pos x="113" y="96"/>
                </a:cxn>
                <a:cxn ang="0">
                  <a:pos x="87" y="0"/>
                </a:cxn>
                <a:cxn ang="0">
                  <a:pos x="22" y="0"/>
                </a:cxn>
                <a:cxn ang="0">
                  <a:pos x="0" y="207"/>
                </a:cxn>
                <a:cxn ang="0">
                  <a:pos x="52" y="207"/>
                </a:cxn>
                <a:cxn ang="0">
                  <a:pos x="58" y="106"/>
                </a:cxn>
                <a:cxn ang="0">
                  <a:pos x="60" y="62"/>
                </a:cxn>
                <a:cxn ang="0">
                  <a:pos x="70" y="106"/>
                </a:cxn>
                <a:cxn ang="0">
                  <a:pos x="98" y="207"/>
                </a:cxn>
                <a:cxn ang="0">
                  <a:pos x="142" y="207"/>
                </a:cxn>
                <a:cxn ang="0">
                  <a:pos x="173" y="103"/>
                </a:cxn>
                <a:cxn ang="0">
                  <a:pos x="183" y="66"/>
                </a:cxn>
                <a:cxn ang="0">
                  <a:pos x="186" y="104"/>
                </a:cxn>
                <a:cxn ang="0">
                  <a:pos x="192" y="207"/>
                </a:cxn>
                <a:cxn ang="0">
                  <a:pos x="243" y="207"/>
                </a:cxn>
                <a:cxn ang="0">
                  <a:pos x="222" y="0"/>
                </a:cxn>
                <a:cxn ang="0">
                  <a:pos x="158" y="0"/>
                </a:cxn>
              </a:cxnLst>
              <a:rect l="0" t="0" r="r" b="b"/>
              <a:pathLst>
                <a:path w="243" h="207">
                  <a:moveTo>
                    <a:pt x="158" y="0"/>
                  </a:moveTo>
                  <a:cubicBezTo>
                    <a:pt x="131" y="94"/>
                    <a:pt x="131" y="94"/>
                    <a:pt x="131" y="94"/>
                  </a:cubicBezTo>
                  <a:cubicBezTo>
                    <a:pt x="127" y="106"/>
                    <a:pt x="124" y="121"/>
                    <a:pt x="122" y="133"/>
                  </a:cubicBezTo>
                  <a:cubicBezTo>
                    <a:pt x="119" y="120"/>
                    <a:pt x="117" y="110"/>
                    <a:pt x="113" y="96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52" y="207"/>
                    <a:pt x="52" y="207"/>
                    <a:pt x="52" y="207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9" y="93"/>
                    <a:pt x="60" y="76"/>
                    <a:pt x="60" y="62"/>
                  </a:cubicBezTo>
                  <a:cubicBezTo>
                    <a:pt x="63" y="79"/>
                    <a:pt x="67" y="97"/>
                    <a:pt x="70" y="106"/>
                  </a:cubicBezTo>
                  <a:cubicBezTo>
                    <a:pt x="98" y="207"/>
                    <a:pt x="98" y="207"/>
                    <a:pt x="98" y="207"/>
                  </a:cubicBezTo>
                  <a:cubicBezTo>
                    <a:pt x="142" y="207"/>
                    <a:pt x="142" y="207"/>
                    <a:pt x="142" y="207"/>
                  </a:cubicBezTo>
                  <a:cubicBezTo>
                    <a:pt x="173" y="103"/>
                    <a:pt x="173" y="103"/>
                    <a:pt x="173" y="103"/>
                  </a:cubicBezTo>
                  <a:cubicBezTo>
                    <a:pt x="176" y="92"/>
                    <a:pt x="181" y="78"/>
                    <a:pt x="183" y="66"/>
                  </a:cubicBezTo>
                  <a:cubicBezTo>
                    <a:pt x="184" y="81"/>
                    <a:pt x="185" y="93"/>
                    <a:pt x="186" y="104"/>
                  </a:cubicBezTo>
                  <a:cubicBezTo>
                    <a:pt x="192" y="207"/>
                    <a:pt x="192" y="207"/>
                    <a:pt x="192" y="207"/>
                  </a:cubicBezTo>
                  <a:cubicBezTo>
                    <a:pt x="243" y="207"/>
                    <a:pt x="243" y="207"/>
                    <a:pt x="243" y="207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9" name="Freeform 57"/>
            <p:cNvSpPr>
              <a:spLocks/>
            </p:cNvSpPr>
            <p:nvPr userDrawn="1"/>
          </p:nvSpPr>
          <p:spPr bwMode="auto">
            <a:xfrm>
              <a:off x="5250" y="4079"/>
              <a:ext cx="84" cy="105"/>
            </a:xfrm>
            <a:custGeom>
              <a:avLst/>
              <a:gdLst/>
              <a:ahLst/>
              <a:cxnLst>
                <a:cxn ang="0">
                  <a:pos x="115" y="131"/>
                </a:cxn>
                <a:cxn ang="0">
                  <a:pos x="108" y="161"/>
                </a:cxn>
                <a:cxn ang="0">
                  <a:pos x="84" y="170"/>
                </a:cxn>
                <a:cxn ang="0">
                  <a:pos x="57" y="159"/>
                </a:cxn>
                <a:cxn ang="0">
                  <a:pos x="53" y="135"/>
                </a:cxn>
                <a:cxn ang="0">
                  <a:pos x="53" y="0"/>
                </a:cxn>
                <a:cxn ang="0">
                  <a:pos x="0" y="0"/>
                </a:cxn>
                <a:cxn ang="0">
                  <a:pos x="0" y="141"/>
                </a:cxn>
                <a:cxn ang="0">
                  <a:pos x="12" y="184"/>
                </a:cxn>
                <a:cxn ang="0">
                  <a:pos x="86" y="211"/>
                </a:cxn>
                <a:cxn ang="0">
                  <a:pos x="150" y="189"/>
                </a:cxn>
                <a:cxn ang="0">
                  <a:pos x="168" y="138"/>
                </a:cxn>
                <a:cxn ang="0">
                  <a:pos x="168" y="0"/>
                </a:cxn>
                <a:cxn ang="0">
                  <a:pos x="115" y="0"/>
                </a:cxn>
                <a:cxn ang="0">
                  <a:pos x="115" y="131"/>
                </a:cxn>
              </a:cxnLst>
              <a:rect l="0" t="0" r="r" b="b"/>
              <a:pathLst>
                <a:path w="168" h="211">
                  <a:moveTo>
                    <a:pt x="115" y="131"/>
                  </a:moveTo>
                  <a:cubicBezTo>
                    <a:pt x="115" y="152"/>
                    <a:pt x="112" y="158"/>
                    <a:pt x="108" y="161"/>
                  </a:cubicBezTo>
                  <a:cubicBezTo>
                    <a:pt x="103" y="166"/>
                    <a:pt x="94" y="170"/>
                    <a:pt x="84" y="170"/>
                  </a:cubicBezTo>
                  <a:cubicBezTo>
                    <a:pt x="72" y="170"/>
                    <a:pt x="62" y="166"/>
                    <a:pt x="57" y="159"/>
                  </a:cubicBezTo>
                  <a:cubicBezTo>
                    <a:pt x="53" y="154"/>
                    <a:pt x="53" y="147"/>
                    <a:pt x="53" y="135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60"/>
                    <a:pt x="3" y="173"/>
                    <a:pt x="12" y="184"/>
                  </a:cubicBezTo>
                  <a:cubicBezTo>
                    <a:pt x="25" y="202"/>
                    <a:pt x="52" y="211"/>
                    <a:pt x="86" y="211"/>
                  </a:cubicBezTo>
                  <a:cubicBezTo>
                    <a:pt x="118" y="211"/>
                    <a:pt x="139" y="200"/>
                    <a:pt x="150" y="189"/>
                  </a:cubicBezTo>
                  <a:cubicBezTo>
                    <a:pt x="162" y="178"/>
                    <a:pt x="168" y="168"/>
                    <a:pt x="168" y="138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15" y="0"/>
                    <a:pt x="115" y="0"/>
                    <a:pt x="115" y="0"/>
                  </a:cubicBezTo>
                  <a:lnTo>
                    <a:pt x="115" y="131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30" name="Freeform 58"/>
            <p:cNvSpPr>
              <a:spLocks/>
            </p:cNvSpPr>
            <p:nvPr userDrawn="1"/>
          </p:nvSpPr>
          <p:spPr bwMode="auto">
            <a:xfrm>
              <a:off x="5878" y="4079"/>
              <a:ext cx="84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1"/>
                </a:cxn>
                <a:cxn ang="0">
                  <a:pos x="53" y="41"/>
                </a:cxn>
                <a:cxn ang="0">
                  <a:pos x="53" y="207"/>
                </a:cxn>
                <a:cxn ang="0">
                  <a:pos x="106" y="207"/>
                </a:cxn>
                <a:cxn ang="0">
                  <a:pos x="106" y="41"/>
                </a:cxn>
                <a:cxn ang="0">
                  <a:pos x="147" y="41"/>
                </a:cxn>
                <a:cxn ang="0">
                  <a:pos x="167" y="0"/>
                </a:cxn>
                <a:cxn ang="0">
                  <a:pos x="0" y="0"/>
                </a:cxn>
              </a:cxnLst>
              <a:rect l="0" t="0" r="r" b="b"/>
              <a:pathLst>
                <a:path w="167" h="207">
                  <a:moveTo>
                    <a:pt x="0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207"/>
                    <a:pt x="53" y="207"/>
                    <a:pt x="53" y="207"/>
                  </a:cubicBezTo>
                  <a:cubicBezTo>
                    <a:pt x="106" y="207"/>
                    <a:pt x="106" y="207"/>
                    <a:pt x="106" y="207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59" y="33"/>
                    <a:pt x="167" y="0"/>
                    <a:pt x="1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31" name="Freeform 59"/>
            <p:cNvSpPr>
              <a:spLocks/>
            </p:cNvSpPr>
            <p:nvPr userDrawn="1"/>
          </p:nvSpPr>
          <p:spPr bwMode="auto">
            <a:xfrm>
              <a:off x="5160" y="4079"/>
              <a:ext cx="67" cy="103"/>
            </a:xfrm>
            <a:custGeom>
              <a:avLst/>
              <a:gdLst/>
              <a:ahLst/>
              <a:cxnLst>
                <a:cxn ang="0">
                  <a:pos x="52" y="119"/>
                </a:cxn>
                <a:cxn ang="0">
                  <a:pos x="112" y="119"/>
                </a:cxn>
                <a:cxn ang="0">
                  <a:pos x="112" y="79"/>
                </a:cxn>
                <a:cxn ang="0">
                  <a:pos x="51" y="79"/>
                </a:cxn>
                <a:cxn ang="0">
                  <a:pos x="51" y="40"/>
                </a:cxn>
                <a:cxn ang="0">
                  <a:pos x="112" y="40"/>
                </a:cxn>
                <a:cxn ang="0">
                  <a:pos x="130" y="4"/>
                </a:cxn>
                <a:cxn ang="0">
                  <a:pos x="131" y="0"/>
                </a:cxn>
                <a:cxn ang="0">
                  <a:pos x="0" y="0"/>
                </a:cxn>
                <a:cxn ang="0">
                  <a:pos x="0" y="207"/>
                </a:cxn>
                <a:cxn ang="0">
                  <a:pos x="133" y="207"/>
                </a:cxn>
                <a:cxn ang="0">
                  <a:pos x="133" y="165"/>
                </a:cxn>
                <a:cxn ang="0">
                  <a:pos x="52" y="165"/>
                </a:cxn>
                <a:cxn ang="0">
                  <a:pos x="52" y="119"/>
                </a:cxn>
              </a:cxnLst>
              <a:rect l="0" t="0" r="r" b="b"/>
              <a:pathLst>
                <a:path w="133" h="207">
                  <a:moveTo>
                    <a:pt x="52" y="119"/>
                  </a:moveTo>
                  <a:cubicBezTo>
                    <a:pt x="112" y="119"/>
                    <a:pt x="112" y="119"/>
                    <a:pt x="112" y="119"/>
                  </a:cubicBezTo>
                  <a:cubicBezTo>
                    <a:pt x="112" y="79"/>
                    <a:pt x="112" y="79"/>
                    <a:pt x="112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21" y="33"/>
                    <a:pt x="128" y="13"/>
                    <a:pt x="130" y="4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133" y="207"/>
                    <a:pt x="133" y="207"/>
                    <a:pt x="133" y="207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19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32" name="Freeform 60"/>
            <p:cNvSpPr>
              <a:spLocks/>
            </p:cNvSpPr>
            <p:nvPr userDrawn="1"/>
          </p:nvSpPr>
          <p:spPr bwMode="auto">
            <a:xfrm>
              <a:off x="5503" y="4079"/>
              <a:ext cx="67" cy="103"/>
            </a:xfrm>
            <a:custGeom>
              <a:avLst/>
              <a:gdLst/>
              <a:ahLst/>
              <a:cxnLst>
                <a:cxn ang="0">
                  <a:pos x="52" y="119"/>
                </a:cxn>
                <a:cxn ang="0">
                  <a:pos x="112" y="119"/>
                </a:cxn>
                <a:cxn ang="0">
                  <a:pos x="112" y="79"/>
                </a:cxn>
                <a:cxn ang="0">
                  <a:pos x="52" y="79"/>
                </a:cxn>
                <a:cxn ang="0">
                  <a:pos x="52" y="40"/>
                </a:cxn>
                <a:cxn ang="0">
                  <a:pos x="112" y="40"/>
                </a:cxn>
                <a:cxn ang="0">
                  <a:pos x="131" y="4"/>
                </a:cxn>
                <a:cxn ang="0">
                  <a:pos x="131" y="0"/>
                </a:cxn>
                <a:cxn ang="0">
                  <a:pos x="0" y="0"/>
                </a:cxn>
                <a:cxn ang="0">
                  <a:pos x="0" y="207"/>
                </a:cxn>
                <a:cxn ang="0">
                  <a:pos x="134" y="207"/>
                </a:cxn>
                <a:cxn ang="0">
                  <a:pos x="134" y="165"/>
                </a:cxn>
                <a:cxn ang="0">
                  <a:pos x="52" y="165"/>
                </a:cxn>
                <a:cxn ang="0">
                  <a:pos x="52" y="119"/>
                </a:cxn>
              </a:cxnLst>
              <a:rect l="0" t="0" r="r" b="b"/>
              <a:pathLst>
                <a:path w="134" h="207">
                  <a:moveTo>
                    <a:pt x="52" y="119"/>
                  </a:moveTo>
                  <a:cubicBezTo>
                    <a:pt x="112" y="119"/>
                    <a:pt x="112" y="119"/>
                    <a:pt x="112" y="119"/>
                  </a:cubicBezTo>
                  <a:cubicBezTo>
                    <a:pt x="112" y="79"/>
                    <a:pt x="112" y="79"/>
                    <a:pt x="112" y="79"/>
                  </a:cubicBezTo>
                  <a:cubicBezTo>
                    <a:pt x="52" y="79"/>
                    <a:pt x="52" y="79"/>
                    <a:pt x="52" y="79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21" y="33"/>
                    <a:pt x="128" y="13"/>
                    <a:pt x="131" y="4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134" y="207"/>
                    <a:pt x="134" y="207"/>
                    <a:pt x="134" y="207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19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33" name="Freeform 61"/>
            <p:cNvSpPr>
              <a:spLocks/>
            </p:cNvSpPr>
            <p:nvPr userDrawn="1"/>
          </p:nvSpPr>
          <p:spPr bwMode="auto">
            <a:xfrm>
              <a:off x="5586" y="4079"/>
              <a:ext cx="83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1"/>
                </a:cxn>
                <a:cxn ang="0">
                  <a:pos x="54" y="41"/>
                </a:cxn>
                <a:cxn ang="0">
                  <a:pos x="54" y="207"/>
                </a:cxn>
                <a:cxn ang="0">
                  <a:pos x="106" y="207"/>
                </a:cxn>
                <a:cxn ang="0">
                  <a:pos x="106" y="41"/>
                </a:cxn>
                <a:cxn ang="0">
                  <a:pos x="147" y="41"/>
                </a:cxn>
                <a:cxn ang="0">
                  <a:pos x="168" y="0"/>
                </a:cxn>
                <a:cxn ang="0">
                  <a:pos x="0" y="0"/>
                </a:cxn>
              </a:cxnLst>
              <a:rect l="0" t="0" r="r" b="b"/>
              <a:pathLst>
                <a:path w="168" h="207">
                  <a:moveTo>
                    <a:pt x="0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06" y="207"/>
                    <a:pt x="106" y="207"/>
                    <a:pt x="106" y="207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59" y="33"/>
                    <a:pt x="168" y="0"/>
                    <a:pt x="16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pic>
          <p:nvPicPr>
            <p:cNvPr id="34" name="Picture 62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29" y="4026"/>
              <a:ext cx="176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87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965575" y="666750"/>
            <a:ext cx="5676900" cy="1319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956050" y="1992313"/>
            <a:ext cx="5694363" cy="1093787"/>
          </a:xfrm>
        </p:spPr>
        <p:txBody>
          <a:bodyPr/>
          <a:lstStyle>
            <a:lvl1pPr marL="0" indent="0">
              <a:defRPr sz="18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35" name="Rectangle 65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011988" y="6311900"/>
            <a:ext cx="7112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 b="0">
                <a:solidFill>
                  <a:schemeClr val="bg2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GB"/>
              <a:t>Slide: </a:t>
            </a:r>
            <a:fld id="{119AA906-A01A-441A-931B-E334E0057E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1"/>
          <p:cNvGrpSpPr>
            <a:grpSpLocks noChangeAspect="1"/>
          </p:cNvGrpSpPr>
          <p:nvPr userDrawn="1"/>
        </p:nvGrpSpPr>
        <p:grpSpPr bwMode="auto">
          <a:xfrm>
            <a:off x="7737475" y="6307138"/>
            <a:ext cx="1814513" cy="447675"/>
            <a:chOff x="4874" y="3973"/>
            <a:chExt cx="1143" cy="282"/>
          </a:xfrm>
        </p:grpSpPr>
        <p:sp>
          <p:nvSpPr>
            <p:cNvPr id="5" name="AutoShape 42"/>
            <p:cNvSpPr>
              <a:spLocks noChangeAspect="1" noChangeArrowheads="1" noTextEdit="1"/>
            </p:cNvSpPr>
            <p:nvPr userDrawn="1"/>
          </p:nvSpPr>
          <p:spPr bwMode="auto">
            <a:xfrm>
              <a:off x="4874" y="3973"/>
              <a:ext cx="1143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6" name="Freeform 43"/>
            <p:cNvSpPr>
              <a:spLocks noEditPoints="1"/>
            </p:cNvSpPr>
            <p:nvPr userDrawn="1"/>
          </p:nvSpPr>
          <p:spPr bwMode="auto">
            <a:xfrm>
              <a:off x="5774" y="4079"/>
              <a:ext cx="100" cy="103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76" y="0"/>
                </a:cxn>
                <a:cxn ang="0">
                  <a:pos x="0" y="207"/>
                </a:cxn>
                <a:cxn ang="0">
                  <a:pos x="54" y="207"/>
                </a:cxn>
                <a:cxn ang="0">
                  <a:pos x="69" y="163"/>
                </a:cxn>
                <a:cxn ang="0">
                  <a:pos x="130" y="163"/>
                </a:cxn>
                <a:cxn ang="0">
                  <a:pos x="146" y="207"/>
                </a:cxn>
                <a:cxn ang="0">
                  <a:pos x="200" y="207"/>
                </a:cxn>
                <a:cxn ang="0">
                  <a:pos x="128" y="0"/>
                </a:cxn>
                <a:cxn ang="0">
                  <a:pos x="81" y="125"/>
                </a:cxn>
                <a:cxn ang="0">
                  <a:pos x="100" y="57"/>
                </a:cxn>
                <a:cxn ang="0">
                  <a:pos x="119" y="125"/>
                </a:cxn>
                <a:cxn ang="0">
                  <a:pos x="81" y="125"/>
                </a:cxn>
              </a:cxnLst>
              <a:rect l="0" t="0" r="r" b="b"/>
              <a:pathLst>
                <a:path w="200" h="207">
                  <a:moveTo>
                    <a:pt x="128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69" y="163"/>
                    <a:pt x="69" y="163"/>
                    <a:pt x="69" y="163"/>
                  </a:cubicBezTo>
                  <a:cubicBezTo>
                    <a:pt x="130" y="163"/>
                    <a:pt x="130" y="163"/>
                    <a:pt x="130" y="163"/>
                  </a:cubicBezTo>
                  <a:cubicBezTo>
                    <a:pt x="146" y="207"/>
                    <a:pt x="146" y="207"/>
                    <a:pt x="146" y="207"/>
                  </a:cubicBezTo>
                  <a:cubicBezTo>
                    <a:pt x="200" y="207"/>
                    <a:pt x="200" y="207"/>
                    <a:pt x="200" y="207"/>
                  </a:cubicBezTo>
                  <a:lnTo>
                    <a:pt x="128" y="0"/>
                  </a:lnTo>
                  <a:close/>
                  <a:moveTo>
                    <a:pt x="81" y="125"/>
                  </a:moveTo>
                  <a:cubicBezTo>
                    <a:pt x="87" y="103"/>
                    <a:pt x="96" y="78"/>
                    <a:pt x="100" y="57"/>
                  </a:cubicBezTo>
                  <a:cubicBezTo>
                    <a:pt x="104" y="78"/>
                    <a:pt x="113" y="103"/>
                    <a:pt x="119" y="125"/>
                  </a:cubicBezTo>
                  <a:lnTo>
                    <a:pt x="81" y="125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7" name="Freeform 44"/>
            <p:cNvSpPr>
              <a:spLocks/>
            </p:cNvSpPr>
            <p:nvPr userDrawn="1"/>
          </p:nvSpPr>
          <p:spPr bwMode="auto">
            <a:xfrm>
              <a:off x="5676" y="4077"/>
              <a:ext cx="85" cy="107"/>
            </a:xfrm>
            <a:custGeom>
              <a:avLst/>
              <a:gdLst/>
              <a:ahLst/>
              <a:cxnLst>
                <a:cxn ang="0">
                  <a:pos x="113" y="84"/>
                </a:cxn>
                <a:cxn ang="0">
                  <a:pos x="86" y="78"/>
                </a:cxn>
                <a:cxn ang="0">
                  <a:pos x="65" y="60"/>
                </a:cxn>
                <a:cxn ang="0">
                  <a:pos x="92" y="41"/>
                </a:cxn>
                <a:cxn ang="0">
                  <a:pos x="145" y="56"/>
                </a:cxn>
                <a:cxn ang="0">
                  <a:pos x="168" y="21"/>
                </a:cxn>
                <a:cxn ang="0">
                  <a:pos x="91" y="0"/>
                </a:cxn>
                <a:cxn ang="0">
                  <a:pos x="8" y="65"/>
                </a:cxn>
                <a:cxn ang="0">
                  <a:pos x="17" y="96"/>
                </a:cxn>
                <a:cxn ang="0">
                  <a:pos x="61" y="125"/>
                </a:cxn>
                <a:cxn ang="0">
                  <a:pos x="87" y="131"/>
                </a:cxn>
                <a:cxn ang="0">
                  <a:pos x="113" y="153"/>
                </a:cxn>
                <a:cxn ang="0">
                  <a:pos x="77" y="173"/>
                </a:cxn>
                <a:cxn ang="0">
                  <a:pos x="17" y="158"/>
                </a:cxn>
                <a:cxn ang="0">
                  <a:pos x="0" y="197"/>
                </a:cxn>
                <a:cxn ang="0">
                  <a:pos x="74" y="214"/>
                </a:cxn>
                <a:cxn ang="0">
                  <a:pos x="170" y="143"/>
                </a:cxn>
                <a:cxn ang="0">
                  <a:pos x="113" y="84"/>
                </a:cxn>
              </a:cxnLst>
              <a:rect l="0" t="0" r="r" b="b"/>
              <a:pathLst>
                <a:path w="170" h="214">
                  <a:moveTo>
                    <a:pt x="113" y="84"/>
                  </a:moveTo>
                  <a:cubicBezTo>
                    <a:pt x="86" y="78"/>
                    <a:pt x="86" y="78"/>
                    <a:pt x="86" y="78"/>
                  </a:cubicBezTo>
                  <a:cubicBezTo>
                    <a:pt x="69" y="74"/>
                    <a:pt x="65" y="69"/>
                    <a:pt x="65" y="60"/>
                  </a:cubicBezTo>
                  <a:cubicBezTo>
                    <a:pt x="65" y="48"/>
                    <a:pt x="76" y="41"/>
                    <a:pt x="92" y="41"/>
                  </a:cubicBezTo>
                  <a:cubicBezTo>
                    <a:pt x="108" y="41"/>
                    <a:pt x="125" y="46"/>
                    <a:pt x="145" y="56"/>
                  </a:cubicBezTo>
                  <a:cubicBezTo>
                    <a:pt x="168" y="21"/>
                    <a:pt x="168" y="21"/>
                    <a:pt x="168" y="21"/>
                  </a:cubicBezTo>
                  <a:cubicBezTo>
                    <a:pt x="149" y="9"/>
                    <a:pt x="118" y="0"/>
                    <a:pt x="91" y="0"/>
                  </a:cubicBezTo>
                  <a:cubicBezTo>
                    <a:pt x="42" y="0"/>
                    <a:pt x="8" y="28"/>
                    <a:pt x="8" y="65"/>
                  </a:cubicBezTo>
                  <a:cubicBezTo>
                    <a:pt x="8" y="76"/>
                    <a:pt x="11" y="86"/>
                    <a:pt x="17" y="96"/>
                  </a:cubicBezTo>
                  <a:cubicBezTo>
                    <a:pt x="25" y="110"/>
                    <a:pt x="39" y="120"/>
                    <a:pt x="61" y="125"/>
                  </a:cubicBezTo>
                  <a:cubicBezTo>
                    <a:pt x="87" y="131"/>
                    <a:pt x="87" y="131"/>
                    <a:pt x="87" y="131"/>
                  </a:cubicBezTo>
                  <a:cubicBezTo>
                    <a:pt x="105" y="135"/>
                    <a:pt x="113" y="143"/>
                    <a:pt x="113" y="153"/>
                  </a:cubicBezTo>
                  <a:cubicBezTo>
                    <a:pt x="113" y="167"/>
                    <a:pt x="101" y="173"/>
                    <a:pt x="77" y="173"/>
                  </a:cubicBezTo>
                  <a:cubicBezTo>
                    <a:pt x="55" y="173"/>
                    <a:pt x="38" y="167"/>
                    <a:pt x="17" y="158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25" y="208"/>
                    <a:pt x="50" y="214"/>
                    <a:pt x="74" y="214"/>
                  </a:cubicBezTo>
                  <a:cubicBezTo>
                    <a:pt x="132" y="214"/>
                    <a:pt x="170" y="186"/>
                    <a:pt x="170" y="143"/>
                  </a:cubicBezTo>
                  <a:cubicBezTo>
                    <a:pt x="170" y="112"/>
                    <a:pt x="148" y="92"/>
                    <a:pt x="113" y="84"/>
                  </a:cubicBez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8" name="Freeform 45"/>
            <p:cNvSpPr>
              <a:spLocks/>
            </p:cNvSpPr>
            <p:nvPr userDrawn="1"/>
          </p:nvSpPr>
          <p:spPr bwMode="auto">
            <a:xfrm>
              <a:off x="5356" y="4079"/>
              <a:ext cx="121" cy="103"/>
            </a:xfrm>
            <a:custGeom>
              <a:avLst/>
              <a:gdLst/>
              <a:ahLst/>
              <a:cxnLst>
                <a:cxn ang="0">
                  <a:pos x="158" y="0"/>
                </a:cxn>
                <a:cxn ang="0">
                  <a:pos x="131" y="94"/>
                </a:cxn>
                <a:cxn ang="0">
                  <a:pos x="122" y="133"/>
                </a:cxn>
                <a:cxn ang="0">
                  <a:pos x="113" y="96"/>
                </a:cxn>
                <a:cxn ang="0">
                  <a:pos x="87" y="0"/>
                </a:cxn>
                <a:cxn ang="0">
                  <a:pos x="22" y="0"/>
                </a:cxn>
                <a:cxn ang="0">
                  <a:pos x="0" y="207"/>
                </a:cxn>
                <a:cxn ang="0">
                  <a:pos x="52" y="207"/>
                </a:cxn>
                <a:cxn ang="0">
                  <a:pos x="58" y="106"/>
                </a:cxn>
                <a:cxn ang="0">
                  <a:pos x="60" y="62"/>
                </a:cxn>
                <a:cxn ang="0">
                  <a:pos x="70" y="106"/>
                </a:cxn>
                <a:cxn ang="0">
                  <a:pos x="98" y="207"/>
                </a:cxn>
                <a:cxn ang="0">
                  <a:pos x="142" y="207"/>
                </a:cxn>
                <a:cxn ang="0">
                  <a:pos x="173" y="103"/>
                </a:cxn>
                <a:cxn ang="0">
                  <a:pos x="183" y="66"/>
                </a:cxn>
                <a:cxn ang="0">
                  <a:pos x="186" y="104"/>
                </a:cxn>
                <a:cxn ang="0">
                  <a:pos x="192" y="207"/>
                </a:cxn>
                <a:cxn ang="0">
                  <a:pos x="243" y="207"/>
                </a:cxn>
                <a:cxn ang="0">
                  <a:pos x="222" y="0"/>
                </a:cxn>
                <a:cxn ang="0">
                  <a:pos x="158" y="0"/>
                </a:cxn>
              </a:cxnLst>
              <a:rect l="0" t="0" r="r" b="b"/>
              <a:pathLst>
                <a:path w="243" h="207">
                  <a:moveTo>
                    <a:pt x="158" y="0"/>
                  </a:moveTo>
                  <a:cubicBezTo>
                    <a:pt x="131" y="94"/>
                    <a:pt x="131" y="94"/>
                    <a:pt x="131" y="94"/>
                  </a:cubicBezTo>
                  <a:cubicBezTo>
                    <a:pt x="127" y="106"/>
                    <a:pt x="124" y="121"/>
                    <a:pt x="122" y="133"/>
                  </a:cubicBezTo>
                  <a:cubicBezTo>
                    <a:pt x="119" y="120"/>
                    <a:pt x="117" y="110"/>
                    <a:pt x="113" y="96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52" y="207"/>
                    <a:pt x="52" y="207"/>
                    <a:pt x="52" y="207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9" y="93"/>
                    <a:pt x="60" y="76"/>
                    <a:pt x="60" y="62"/>
                  </a:cubicBezTo>
                  <a:cubicBezTo>
                    <a:pt x="63" y="79"/>
                    <a:pt x="67" y="97"/>
                    <a:pt x="70" y="106"/>
                  </a:cubicBezTo>
                  <a:cubicBezTo>
                    <a:pt x="98" y="207"/>
                    <a:pt x="98" y="207"/>
                    <a:pt x="98" y="207"/>
                  </a:cubicBezTo>
                  <a:cubicBezTo>
                    <a:pt x="142" y="207"/>
                    <a:pt x="142" y="207"/>
                    <a:pt x="142" y="207"/>
                  </a:cubicBezTo>
                  <a:cubicBezTo>
                    <a:pt x="173" y="103"/>
                    <a:pt x="173" y="103"/>
                    <a:pt x="173" y="103"/>
                  </a:cubicBezTo>
                  <a:cubicBezTo>
                    <a:pt x="176" y="92"/>
                    <a:pt x="181" y="78"/>
                    <a:pt x="183" y="66"/>
                  </a:cubicBezTo>
                  <a:cubicBezTo>
                    <a:pt x="184" y="81"/>
                    <a:pt x="185" y="93"/>
                    <a:pt x="186" y="104"/>
                  </a:cubicBezTo>
                  <a:cubicBezTo>
                    <a:pt x="192" y="207"/>
                    <a:pt x="192" y="207"/>
                    <a:pt x="192" y="207"/>
                  </a:cubicBezTo>
                  <a:cubicBezTo>
                    <a:pt x="243" y="207"/>
                    <a:pt x="243" y="207"/>
                    <a:pt x="243" y="207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9" name="Freeform 46"/>
            <p:cNvSpPr>
              <a:spLocks/>
            </p:cNvSpPr>
            <p:nvPr userDrawn="1"/>
          </p:nvSpPr>
          <p:spPr bwMode="auto">
            <a:xfrm>
              <a:off x="5250" y="4079"/>
              <a:ext cx="84" cy="105"/>
            </a:xfrm>
            <a:custGeom>
              <a:avLst/>
              <a:gdLst/>
              <a:ahLst/>
              <a:cxnLst>
                <a:cxn ang="0">
                  <a:pos x="115" y="131"/>
                </a:cxn>
                <a:cxn ang="0">
                  <a:pos x="108" y="161"/>
                </a:cxn>
                <a:cxn ang="0">
                  <a:pos x="84" y="170"/>
                </a:cxn>
                <a:cxn ang="0">
                  <a:pos x="57" y="159"/>
                </a:cxn>
                <a:cxn ang="0">
                  <a:pos x="53" y="135"/>
                </a:cxn>
                <a:cxn ang="0">
                  <a:pos x="53" y="0"/>
                </a:cxn>
                <a:cxn ang="0">
                  <a:pos x="0" y="0"/>
                </a:cxn>
                <a:cxn ang="0">
                  <a:pos x="0" y="141"/>
                </a:cxn>
                <a:cxn ang="0">
                  <a:pos x="12" y="184"/>
                </a:cxn>
                <a:cxn ang="0">
                  <a:pos x="86" y="211"/>
                </a:cxn>
                <a:cxn ang="0">
                  <a:pos x="150" y="189"/>
                </a:cxn>
                <a:cxn ang="0">
                  <a:pos x="168" y="138"/>
                </a:cxn>
                <a:cxn ang="0">
                  <a:pos x="168" y="0"/>
                </a:cxn>
                <a:cxn ang="0">
                  <a:pos x="115" y="0"/>
                </a:cxn>
                <a:cxn ang="0">
                  <a:pos x="115" y="131"/>
                </a:cxn>
              </a:cxnLst>
              <a:rect l="0" t="0" r="r" b="b"/>
              <a:pathLst>
                <a:path w="168" h="211">
                  <a:moveTo>
                    <a:pt x="115" y="131"/>
                  </a:moveTo>
                  <a:cubicBezTo>
                    <a:pt x="115" y="152"/>
                    <a:pt x="112" y="158"/>
                    <a:pt x="108" y="161"/>
                  </a:cubicBezTo>
                  <a:cubicBezTo>
                    <a:pt x="103" y="166"/>
                    <a:pt x="94" y="170"/>
                    <a:pt x="84" y="170"/>
                  </a:cubicBezTo>
                  <a:cubicBezTo>
                    <a:pt x="72" y="170"/>
                    <a:pt x="62" y="166"/>
                    <a:pt x="57" y="159"/>
                  </a:cubicBezTo>
                  <a:cubicBezTo>
                    <a:pt x="53" y="154"/>
                    <a:pt x="53" y="147"/>
                    <a:pt x="53" y="135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60"/>
                    <a:pt x="3" y="173"/>
                    <a:pt x="12" y="184"/>
                  </a:cubicBezTo>
                  <a:cubicBezTo>
                    <a:pt x="25" y="202"/>
                    <a:pt x="52" y="211"/>
                    <a:pt x="86" y="211"/>
                  </a:cubicBezTo>
                  <a:cubicBezTo>
                    <a:pt x="118" y="211"/>
                    <a:pt x="139" y="200"/>
                    <a:pt x="150" y="189"/>
                  </a:cubicBezTo>
                  <a:cubicBezTo>
                    <a:pt x="162" y="178"/>
                    <a:pt x="168" y="168"/>
                    <a:pt x="168" y="138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15" y="0"/>
                    <a:pt x="115" y="0"/>
                    <a:pt x="115" y="0"/>
                  </a:cubicBezTo>
                  <a:lnTo>
                    <a:pt x="115" y="131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0" name="Freeform 47"/>
            <p:cNvSpPr>
              <a:spLocks/>
            </p:cNvSpPr>
            <p:nvPr userDrawn="1"/>
          </p:nvSpPr>
          <p:spPr bwMode="auto">
            <a:xfrm>
              <a:off x="5878" y="4079"/>
              <a:ext cx="84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1"/>
                </a:cxn>
                <a:cxn ang="0">
                  <a:pos x="53" y="41"/>
                </a:cxn>
                <a:cxn ang="0">
                  <a:pos x="53" y="207"/>
                </a:cxn>
                <a:cxn ang="0">
                  <a:pos x="106" y="207"/>
                </a:cxn>
                <a:cxn ang="0">
                  <a:pos x="106" y="41"/>
                </a:cxn>
                <a:cxn ang="0">
                  <a:pos x="147" y="41"/>
                </a:cxn>
                <a:cxn ang="0">
                  <a:pos x="167" y="0"/>
                </a:cxn>
                <a:cxn ang="0">
                  <a:pos x="0" y="0"/>
                </a:cxn>
              </a:cxnLst>
              <a:rect l="0" t="0" r="r" b="b"/>
              <a:pathLst>
                <a:path w="167" h="207">
                  <a:moveTo>
                    <a:pt x="0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207"/>
                    <a:pt x="53" y="207"/>
                    <a:pt x="53" y="207"/>
                  </a:cubicBezTo>
                  <a:cubicBezTo>
                    <a:pt x="106" y="207"/>
                    <a:pt x="106" y="207"/>
                    <a:pt x="106" y="207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59" y="33"/>
                    <a:pt x="167" y="0"/>
                    <a:pt x="1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1" name="Freeform 48"/>
            <p:cNvSpPr>
              <a:spLocks/>
            </p:cNvSpPr>
            <p:nvPr userDrawn="1"/>
          </p:nvSpPr>
          <p:spPr bwMode="auto">
            <a:xfrm>
              <a:off x="5160" y="4079"/>
              <a:ext cx="67" cy="103"/>
            </a:xfrm>
            <a:custGeom>
              <a:avLst/>
              <a:gdLst/>
              <a:ahLst/>
              <a:cxnLst>
                <a:cxn ang="0">
                  <a:pos x="52" y="119"/>
                </a:cxn>
                <a:cxn ang="0">
                  <a:pos x="112" y="119"/>
                </a:cxn>
                <a:cxn ang="0">
                  <a:pos x="112" y="79"/>
                </a:cxn>
                <a:cxn ang="0">
                  <a:pos x="51" y="79"/>
                </a:cxn>
                <a:cxn ang="0">
                  <a:pos x="51" y="40"/>
                </a:cxn>
                <a:cxn ang="0">
                  <a:pos x="112" y="40"/>
                </a:cxn>
                <a:cxn ang="0">
                  <a:pos x="130" y="4"/>
                </a:cxn>
                <a:cxn ang="0">
                  <a:pos x="131" y="0"/>
                </a:cxn>
                <a:cxn ang="0">
                  <a:pos x="0" y="0"/>
                </a:cxn>
                <a:cxn ang="0">
                  <a:pos x="0" y="207"/>
                </a:cxn>
                <a:cxn ang="0">
                  <a:pos x="133" y="207"/>
                </a:cxn>
                <a:cxn ang="0">
                  <a:pos x="133" y="165"/>
                </a:cxn>
                <a:cxn ang="0">
                  <a:pos x="52" y="165"/>
                </a:cxn>
                <a:cxn ang="0">
                  <a:pos x="52" y="119"/>
                </a:cxn>
              </a:cxnLst>
              <a:rect l="0" t="0" r="r" b="b"/>
              <a:pathLst>
                <a:path w="133" h="207">
                  <a:moveTo>
                    <a:pt x="52" y="119"/>
                  </a:moveTo>
                  <a:cubicBezTo>
                    <a:pt x="112" y="119"/>
                    <a:pt x="112" y="119"/>
                    <a:pt x="112" y="119"/>
                  </a:cubicBezTo>
                  <a:cubicBezTo>
                    <a:pt x="112" y="79"/>
                    <a:pt x="112" y="79"/>
                    <a:pt x="112" y="79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21" y="33"/>
                    <a:pt x="128" y="13"/>
                    <a:pt x="130" y="4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133" y="207"/>
                    <a:pt x="133" y="207"/>
                    <a:pt x="133" y="207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19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2" name="Freeform 49"/>
            <p:cNvSpPr>
              <a:spLocks/>
            </p:cNvSpPr>
            <p:nvPr userDrawn="1"/>
          </p:nvSpPr>
          <p:spPr bwMode="auto">
            <a:xfrm>
              <a:off x="5503" y="4079"/>
              <a:ext cx="67" cy="103"/>
            </a:xfrm>
            <a:custGeom>
              <a:avLst/>
              <a:gdLst/>
              <a:ahLst/>
              <a:cxnLst>
                <a:cxn ang="0">
                  <a:pos x="52" y="119"/>
                </a:cxn>
                <a:cxn ang="0">
                  <a:pos x="112" y="119"/>
                </a:cxn>
                <a:cxn ang="0">
                  <a:pos x="112" y="79"/>
                </a:cxn>
                <a:cxn ang="0">
                  <a:pos x="52" y="79"/>
                </a:cxn>
                <a:cxn ang="0">
                  <a:pos x="52" y="40"/>
                </a:cxn>
                <a:cxn ang="0">
                  <a:pos x="112" y="40"/>
                </a:cxn>
                <a:cxn ang="0">
                  <a:pos x="131" y="4"/>
                </a:cxn>
                <a:cxn ang="0">
                  <a:pos x="131" y="0"/>
                </a:cxn>
                <a:cxn ang="0">
                  <a:pos x="0" y="0"/>
                </a:cxn>
                <a:cxn ang="0">
                  <a:pos x="0" y="207"/>
                </a:cxn>
                <a:cxn ang="0">
                  <a:pos x="134" y="207"/>
                </a:cxn>
                <a:cxn ang="0">
                  <a:pos x="134" y="165"/>
                </a:cxn>
                <a:cxn ang="0">
                  <a:pos x="52" y="165"/>
                </a:cxn>
                <a:cxn ang="0">
                  <a:pos x="52" y="119"/>
                </a:cxn>
              </a:cxnLst>
              <a:rect l="0" t="0" r="r" b="b"/>
              <a:pathLst>
                <a:path w="134" h="207">
                  <a:moveTo>
                    <a:pt x="52" y="119"/>
                  </a:moveTo>
                  <a:cubicBezTo>
                    <a:pt x="112" y="119"/>
                    <a:pt x="112" y="119"/>
                    <a:pt x="112" y="119"/>
                  </a:cubicBezTo>
                  <a:cubicBezTo>
                    <a:pt x="112" y="79"/>
                    <a:pt x="112" y="79"/>
                    <a:pt x="112" y="79"/>
                  </a:cubicBezTo>
                  <a:cubicBezTo>
                    <a:pt x="52" y="79"/>
                    <a:pt x="52" y="79"/>
                    <a:pt x="52" y="79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21" y="33"/>
                    <a:pt x="128" y="13"/>
                    <a:pt x="131" y="4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134" y="207"/>
                    <a:pt x="134" y="207"/>
                    <a:pt x="134" y="207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19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3" name="Freeform 50"/>
            <p:cNvSpPr>
              <a:spLocks/>
            </p:cNvSpPr>
            <p:nvPr userDrawn="1"/>
          </p:nvSpPr>
          <p:spPr bwMode="auto">
            <a:xfrm>
              <a:off x="5586" y="4079"/>
              <a:ext cx="83" cy="1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1"/>
                </a:cxn>
                <a:cxn ang="0">
                  <a:pos x="54" y="41"/>
                </a:cxn>
                <a:cxn ang="0">
                  <a:pos x="54" y="207"/>
                </a:cxn>
                <a:cxn ang="0">
                  <a:pos x="106" y="207"/>
                </a:cxn>
                <a:cxn ang="0">
                  <a:pos x="106" y="41"/>
                </a:cxn>
                <a:cxn ang="0">
                  <a:pos x="147" y="41"/>
                </a:cxn>
                <a:cxn ang="0">
                  <a:pos x="168" y="0"/>
                </a:cxn>
                <a:cxn ang="0">
                  <a:pos x="0" y="0"/>
                </a:cxn>
              </a:cxnLst>
              <a:rect l="0" t="0" r="r" b="b"/>
              <a:pathLst>
                <a:path w="168" h="207">
                  <a:moveTo>
                    <a:pt x="0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06" y="207"/>
                    <a:pt x="106" y="207"/>
                    <a:pt x="106" y="207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59" y="33"/>
                    <a:pt x="168" y="0"/>
                    <a:pt x="16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66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pic>
          <p:nvPicPr>
            <p:cNvPr id="14" name="Picture 51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29" y="4026"/>
              <a:ext cx="176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oup 52"/>
          <p:cNvGrpSpPr>
            <a:grpSpLocks/>
          </p:cNvGrpSpPr>
          <p:nvPr userDrawn="1"/>
        </p:nvGrpSpPr>
        <p:grpSpPr bwMode="auto">
          <a:xfrm>
            <a:off x="4763" y="1090613"/>
            <a:ext cx="9901237" cy="128587"/>
            <a:chOff x="3" y="2044"/>
            <a:chExt cx="6237" cy="179"/>
          </a:xfrm>
        </p:grpSpPr>
        <p:sp>
          <p:nvSpPr>
            <p:cNvPr id="18" name="Rectangle 53"/>
            <p:cNvSpPr>
              <a:spLocks noChangeArrowheads="1"/>
            </p:cNvSpPr>
            <p:nvPr userDrawn="1"/>
          </p:nvSpPr>
          <p:spPr bwMode="auto">
            <a:xfrm>
              <a:off x="3" y="2044"/>
              <a:ext cx="2433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19" name="Rectangle 54"/>
            <p:cNvSpPr>
              <a:spLocks noChangeArrowheads="1"/>
            </p:cNvSpPr>
            <p:nvPr userDrawn="1"/>
          </p:nvSpPr>
          <p:spPr bwMode="auto">
            <a:xfrm>
              <a:off x="2557" y="2044"/>
              <a:ext cx="445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0" name="Rectangle 55"/>
            <p:cNvSpPr>
              <a:spLocks noChangeArrowheads="1"/>
            </p:cNvSpPr>
            <p:nvPr userDrawn="1"/>
          </p:nvSpPr>
          <p:spPr bwMode="auto">
            <a:xfrm>
              <a:off x="3149" y="2044"/>
              <a:ext cx="149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1" name="Rectangle 56"/>
            <p:cNvSpPr>
              <a:spLocks noChangeArrowheads="1"/>
            </p:cNvSpPr>
            <p:nvPr userDrawn="1"/>
          </p:nvSpPr>
          <p:spPr bwMode="auto">
            <a:xfrm>
              <a:off x="3476" y="2044"/>
              <a:ext cx="89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  <p:sp>
          <p:nvSpPr>
            <p:cNvPr id="22" name="Rectangle 57"/>
            <p:cNvSpPr>
              <a:spLocks noChangeArrowheads="1"/>
            </p:cNvSpPr>
            <p:nvPr userDrawn="1"/>
          </p:nvSpPr>
          <p:spPr bwMode="auto">
            <a:xfrm>
              <a:off x="4398" y="2044"/>
              <a:ext cx="1842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23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7037388" y="6426200"/>
            <a:ext cx="711200" cy="2413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 b="0">
                <a:solidFill>
                  <a:schemeClr val="bg2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GB"/>
              <a:t>Slide: </a:t>
            </a:r>
            <a:fld id="{6D03AB4C-1F66-4689-8311-1A9E401534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7975" y="5948363"/>
            <a:ext cx="73279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b="0">
                <a:solidFill>
                  <a:schemeClr val="bg2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GB" dirty="0" smtClean="0"/>
              <a:t>EUM/STG-SWG/32/12/VWG/15    </a:t>
            </a:r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5438" y="238125"/>
            <a:ext cx="91503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2263" y="1401763"/>
            <a:ext cx="9148762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2818656" y="6350000"/>
            <a:ext cx="426868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900" dirty="0" smtClean="0">
                <a:latin typeface="Century Gothic" pitchFamily="34" charset="0"/>
              </a:rPr>
              <a:t>4</a:t>
            </a:r>
            <a:r>
              <a:rPr lang="en-GB" sz="900" baseline="30000" dirty="0" smtClean="0">
                <a:latin typeface="Century Gothic" pitchFamily="34" charset="0"/>
              </a:rPr>
              <a:t>th</a:t>
            </a:r>
            <a:r>
              <a:rPr lang="en-GB" sz="900" baseline="0" dirty="0" smtClean="0">
                <a:latin typeface="Century Gothic" pitchFamily="34" charset="0"/>
              </a:rPr>
              <a:t> WCRP Reanalysis Conference</a:t>
            </a:r>
            <a:r>
              <a:rPr lang="en-GB" sz="900" dirty="0" smtClean="0">
                <a:latin typeface="Century Gothic" pitchFamily="34" charset="0"/>
              </a:rPr>
              <a:t>, 7- 11 May 2012</a:t>
            </a:r>
            <a:r>
              <a:rPr lang="en-GB" sz="900" dirty="0">
                <a:latin typeface="Century Gothic" pitchFamily="34" charset="0"/>
              </a:rPr>
              <a:t>, </a:t>
            </a:r>
            <a:r>
              <a:rPr lang="en-GB" sz="900" dirty="0" smtClean="0">
                <a:latin typeface="Century Gothic" pitchFamily="34" charset="0"/>
              </a:rPr>
              <a:t>Silver</a:t>
            </a:r>
            <a:r>
              <a:rPr lang="en-GB" sz="900" baseline="0" dirty="0" smtClean="0">
                <a:latin typeface="Century Gothic" pitchFamily="34" charset="0"/>
              </a:rPr>
              <a:t> Spring, USA</a:t>
            </a:r>
            <a:endParaRPr lang="en-GB" sz="900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328613" y="6264275"/>
            <a:ext cx="1666875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900" dirty="0" smtClean="0"/>
              <a:t>EUM/OPS/VWG/12/1397</a:t>
            </a:r>
            <a:endParaRPr lang="en-GB" sz="900" dirty="0"/>
          </a:p>
          <a:p>
            <a:pPr>
              <a:defRPr/>
            </a:pPr>
            <a:r>
              <a:rPr lang="en-GB" sz="900" dirty="0"/>
              <a:t>Issue 1</a:t>
            </a:r>
          </a:p>
          <a:p>
            <a:pPr>
              <a:defRPr/>
            </a:pPr>
            <a:r>
              <a:rPr lang="en-GB" sz="900" dirty="0" smtClean="0"/>
              <a:t>04/05/2012</a:t>
            </a:r>
            <a:endParaRPr lang="en-GB" sz="9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8" r:id="rId1"/>
    <p:sldLayoutId id="2147484159" r:id="rId2"/>
    <p:sldLayoutId id="2147484174" r:id="rId3"/>
    <p:sldLayoutId id="2147484175" r:id="rId4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entury Gothic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entury Gothic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entury Gothic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4"/>
          <p:cNvSpPr>
            <a:spLocks noGrp="1" noChangeArrowheads="1"/>
          </p:cNvSpPr>
          <p:nvPr>
            <p:ph type="ctrTitle"/>
          </p:nvPr>
        </p:nvSpPr>
        <p:spPr>
          <a:xfrm>
            <a:off x="1622556" y="1449388"/>
            <a:ext cx="7831007" cy="1573212"/>
          </a:xfrm>
        </p:spPr>
        <p:txBody>
          <a:bodyPr anchor="t"/>
          <a:lstStyle/>
          <a:p>
            <a:r>
              <a:rPr lang="en-GB" sz="3600" dirty="0" smtClean="0">
                <a:latin typeface="Century Gothic" pitchFamily="34" charset="0"/>
              </a:rPr>
              <a:t>EUMETSAT Satellite Data Records for Reanalysis</a:t>
            </a:r>
            <a:r>
              <a:rPr lang="en-GB" sz="1600" dirty="0" smtClean="0">
                <a:latin typeface="Century Gothic" pitchFamily="34" charset="0"/>
              </a:rPr>
              <a:t/>
            </a:r>
            <a:br>
              <a:rPr lang="en-GB" sz="1600" dirty="0" smtClean="0">
                <a:latin typeface="Century Gothic" pitchFamily="34" charset="0"/>
              </a:rPr>
            </a:br>
            <a:r>
              <a:rPr lang="en-GB" dirty="0" smtClean="0">
                <a:latin typeface="Century Gothic" pitchFamily="34" charset="0"/>
              </a:rPr>
              <a:t>	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586290" y="5138738"/>
            <a:ext cx="911923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/>
              <a:t>Jörg Schulz, Tim Hewison, Rob Roebeling, Roger Huckle</a:t>
            </a:r>
          </a:p>
          <a:p>
            <a:pPr>
              <a:spcBef>
                <a:spcPts val="600"/>
              </a:spcBef>
            </a:pPr>
            <a:endParaRPr lang="en-GB" sz="1600" dirty="0"/>
          </a:p>
          <a:p>
            <a:r>
              <a:rPr lang="en-GB" spc="-20" dirty="0" smtClean="0"/>
              <a:t>Acknowledgements: Julia Figa, Christian Marquardt, </a:t>
            </a:r>
            <a:r>
              <a:rPr lang="en-GB" spc="-20" dirty="0" err="1" smtClean="0"/>
              <a:t>Rüdiger</a:t>
            </a:r>
            <a:r>
              <a:rPr lang="en-GB" spc="-20" dirty="0" smtClean="0"/>
              <a:t> </a:t>
            </a:r>
            <a:r>
              <a:rPr lang="en-GB" spc="-20" dirty="0" smtClean="0"/>
              <a:t>Lang, Lothar </a:t>
            </a:r>
            <a:r>
              <a:rPr lang="en-GB" spc="-20" dirty="0" err="1" smtClean="0"/>
              <a:t>Schüller</a:t>
            </a:r>
            <a:r>
              <a:rPr lang="en-GB" spc="-20" dirty="0" smtClean="0"/>
              <a:t>, Bertrand Theodore</a:t>
            </a:r>
            <a:endParaRPr lang="en-GB" spc="-2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8937"/>
            <a:ext cx="9601200" cy="473075"/>
          </a:xfrm>
        </p:spPr>
        <p:txBody>
          <a:bodyPr/>
          <a:lstStyle/>
          <a:p>
            <a:r>
              <a:rPr lang="en-US" dirty="0"/>
              <a:t>Atmospheric </a:t>
            </a:r>
            <a:r>
              <a:rPr lang="en-US" dirty="0" smtClean="0"/>
              <a:t>Profiling </a:t>
            </a:r>
            <a:r>
              <a:rPr lang="en-US" dirty="0"/>
              <a:t>by </a:t>
            </a:r>
            <a:r>
              <a:rPr lang="en-US" dirty="0" smtClean="0"/>
              <a:t>Radio Occultation </a:t>
            </a:r>
            <a:r>
              <a:rPr lang="en-US" dirty="0"/>
              <a:t>(RO)</a:t>
            </a:r>
          </a:p>
        </p:txBody>
      </p:sp>
      <p:pic>
        <p:nvPicPr>
          <p:cNvPr id="308227" name="Picture 3" descr="Occ_EP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605756"/>
            <a:ext cx="7313613" cy="4427538"/>
          </a:xfrm>
          <a:prstGeom prst="rect">
            <a:avLst/>
          </a:prstGeom>
          <a:noFill/>
        </p:spPr>
      </p:pic>
      <p:sp>
        <p:nvSpPr>
          <p:cNvPr id="308228" name="Line 4"/>
          <p:cNvSpPr>
            <a:spLocks noChangeShapeType="1"/>
          </p:cNvSpPr>
          <p:nvPr/>
        </p:nvSpPr>
        <p:spPr bwMode="auto">
          <a:xfrm>
            <a:off x="7759700" y="2727325"/>
            <a:ext cx="404813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8229" name="Text Box 5"/>
          <p:cNvSpPr txBox="1">
            <a:spLocks noChangeArrowheads="1"/>
          </p:cNvSpPr>
          <p:nvPr/>
        </p:nvSpPr>
        <p:spPr bwMode="auto">
          <a:xfrm>
            <a:off x="5949780" y="1605756"/>
            <a:ext cx="5624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</a:pPr>
            <a:r>
              <a:rPr lang="en-US" sz="1800" dirty="0">
                <a:solidFill>
                  <a:schemeClr val="tx1"/>
                </a:solidFill>
              </a:rPr>
              <a:t>t</a:t>
            </a:r>
            <a:r>
              <a:rPr lang="en-US" sz="1800" baseline="-25000" dirty="0">
                <a:solidFill>
                  <a:schemeClr val="tx1"/>
                </a:solidFill>
              </a:rPr>
              <a:t>1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08230" name="Text Box 6"/>
          <p:cNvSpPr txBox="1">
            <a:spLocks noChangeArrowheads="1"/>
          </p:cNvSpPr>
          <p:nvPr/>
        </p:nvSpPr>
        <p:spPr bwMode="auto">
          <a:xfrm>
            <a:off x="7097712" y="1728787"/>
            <a:ext cx="446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</a:pPr>
            <a:r>
              <a:rPr lang="en-US" sz="1800" dirty="0">
                <a:solidFill>
                  <a:schemeClr val="tx1"/>
                </a:solidFill>
              </a:rPr>
              <a:t>t</a:t>
            </a:r>
            <a:r>
              <a:rPr lang="en-US" sz="1800" baseline="-25000" dirty="0">
                <a:solidFill>
                  <a:schemeClr val="tx1"/>
                </a:solidFill>
              </a:rPr>
              <a:t>2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08231" name="Text Box 7"/>
          <p:cNvSpPr txBox="1">
            <a:spLocks noChangeArrowheads="1"/>
          </p:cNvSpPr>
          <p:nvPr/>
        </p:nvSpPr>
        <p:spPr bwMode="auto">
          <a:xfrm>
            <a:off x="8132762" y="2271713"/>
            <a:ext cx="5286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</a:pPr>
            <a:r>
              <a:rPr lang="en-US" sz="1800" dirty="0" smtClean="0">
                <a:solidFill>
                  <a:schemeClr val="tx1"/>
                </a:solidFill>
              </a:rPr>
              <a:t>t</a:t>
            </a:r>
            <a:r>
              <a:rPr lang="en-US" sz="1800" baseline="-25000" dirty="0" smtClean="0">
                <a:solidFill>
                  <a:schemeClr val="tx1"/>
                </a:solidFill>
              </a:rPr>
              <a:t>3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08232" name="Text Box 8"/>
          <p:cNvSpPr txBox="1">
            <a:spLocks noChangeArrowheads="1"/>
          </p:cNvSpPr>
          <p:nvPr/>
        </p:nvSpPr>
        <p:spPr bwMode="auto">
          <a:xfrm>
            <a:off x="1515269" y="4005064"/>
            <a:ext cx="744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</a:pPr>
            <a:r>
              <a:rPr lang="en-US" dirty="0">
                <a:solidFill>
                  <a:schemeClr val="tx1"/>
                </a:solidFill>
              </a:rPr>
              <a:t>GPS</a:t>
            </a:r>
          </a:p>
        </p:txBody>
      </p:sp>
      <p:sp>
        <p:nvSpPr>
          <p:cNvPr id="308233" name="Text Box 9"/>
          <p:cNvSpPr txBox="1">
            <a:spLocks noChangeArrowheads="1"/>
          </p:cNvSpPr>
          <p:nvPr/>
        </p:nvSpPr>
        <p:spPr bwMode="auto">
          <a:xfrm>
            <a:off x="7543800" y="914400"/>
            <a:ext cx="1349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</a:pPr>
            <a:r>
              <a:rPr lang="en-US">
                <a:solidFill>
                  <a:schemeClr val="tx1"/>
                </a:solidFill>
              </a:rPr>
              <a:t>METOP</a:t>
            </a:r>
          </a:p>
        </p:txBody>
      </p:sp>
      <p:sp>
        <p:nvSpPr>
          <p:cNvPr id="308234" name="Rectangle 10"/>
          <p:cNvSpPr>
            <a:spLocks noChangeArrowheads="1"/>
          </p:cNvSpPr>
          <p:nvPr/>
        </p:nvSpPr>
        <p:spPr bwMode="auto">
          <a:xfrm>
            <a:off x="0" y="3300413"/>
            <a:ext cx="990600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71" tIns="44441" rIns="90471" bIns="44441">
            <a:spAutoFit/>
          </a:bodyPr>
          <a:lstStyle/>
          <a:p>
            <a:pPr defTabSz="762000">
              <a:spcBef>
                <a:spcPct val="0"/>
              </a:spcBef>
              <a:buClrTx/>
              <a:buSzTx/>
            </a:pPr>
            <a:endParaRPr lang="da-DK">
              <a:solidFill>
                <a:schemeClr val="tx1"/>
              </a:solidFill>
            </a:endParaRPr>
          </a:p>
        </p:txBody>
      </p:sp>
      <p:sp>
        <p:nvSpPr>
          <p:cNvPr id="308235" name="Rectangle 11"/>
          <p:cNvSpPr>
            <a:spLocks noChangeArrowheads="1"/>
          </p:cNvSpPr>
          <p:nvPr/>
        </p:nvSpPr>
        <p:spPr bwMode="auto">
          <a:xfrm>
            <a:off x="152400" y="1728788"/>
            <a:ext cx="3136107" cy="119774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1" tIns="44441" rIns="90471" bIns="44441">
            <a:spAutoFit/>
          </a:bodyPr>
          <a:lstStyle/>
          <a:p>
            <a:pPr defTabSz="762000">
              <a:spcBef>
                <a:spcPct val="50000"/>
              </a:spcBef>
              <a:buClrTx/>
              <a:buSzTx/>
            </a:pP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Vertical profile </a:t>
            </a:r>
            <a:r>
              <a:rPr lang="en-US" sz="1800" i="1" dirty="0" smtClean="0">
                <a:solidFill>
                  <a:schemeClr val="tx1"/>
                </a:solidFill>
                <a:latin typeface="Arial" charset="0"/>
              </a:rPr>
              <a:t>of bending angle due to refraction and extinction of the signal along the path.</a:t>
            </a:r>
            <a:endParaRPr lang="en-US" sz="1800" i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8236" name="Line 12"/>
          <p:cNvSpPr>
            <a:spLocks noChangeShapeType="1"/>
          </p:cNvSpPr>
          <p:nvPr/>
        </p:nvSpPr>
        <p:spPr bwMode="auto">
          <a:xfrm>
            <a:off x="3348038" y="2147888"/>
            <a:ext cx="25908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13" name="Picture 49" descr="ERA_CLIM_LOGO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4513" y="5608458"/>
            <a:ext cx="1603833" cy="84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Successfully Processed </a:t>
            </a:r>
            <a:r>
              <a:rPr lang="en-GB" sz="2400" dirty="0" err="1" smtClean="0"/>
              <a:t>Occultations</a:t>
            </a:r>
            <a:endParaRPr lang="en-GB" sz="2400" dirty="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178550" y="1401763"/>
            <a:ext cx="3292475" cy="47815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1800" dirty="0" smtClean="0"/>
              <a:t>Number of </a:t>
            </a:r>
            <a:r>
              <a:rPr lang="en-GB" sz="1800" dirty="0" err="1" smtClean="0"/>
              <a:t>occultations</a:t>
            </a:r>
            <a:r>
              <a:rPr lang="en-GB" sz="1800" dirty="0" smtClean="0"/>
              <a:t> per 5 deg latitude bin in 8 year CHAMP reprocessing comparison (09/2001 – 09/2008); “</a:t>
            </a:r>
            <a:r>
              <a:rPr lang="en-GB" sz="1800" dirty="0" err="1" smtClean="0"/>
              <a:t>ROTrends</a:t>
            </a:r>
            <a:r>
              <a:rPr lang="en-GB" sz="1800" dirty="0" smtClean="0"/>
              <a:t>”);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1800" dirty="0" smtClean="0"/>
              <a:t>All retrievals based on identical Level 0 data;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1800" dirty="0" smtClean="0"/>
              <a:t>Numbers depend on QC, but also on processing glitches at various centres.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1800" dirty="0" smtClean="0"/>
              <a:t>Stricter QC / less profiles does not necessarily mean better quality data.</a:t>
            </a:r>
          </a:p>
          <a:p>
            <a:pPr eaLnBrk="1" hangingPunct="1">
              <a:lnSpc>
                <a:spcPct val="120000"/>
              </a:lnSpc>
            </a:pPr>
            <a:endParaRPr lang="en-GB" sz="1600" dirty="0" smtClean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788" y="1300163"/>
            <a:ext cx="568325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759678"/>
            <a:ext cx="2585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A.K. Steiner et al. IROWG 2012</a:t>
            </a:r>
          </a:p>
        </p:txBody>
      </p:sp>
      <p:pic>
        <p:nvPicPr>
          <p:cNvPr id="6" name="Picture 49" descr="ERA_CLIM_LOGO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2167" y="238125"/>
            <a:ext cx="1603833" cy="84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Bending Angle Consistency</a:t>
            </a:r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059" r="4079"/>
          <a:stretch>
            <a:fillRect/>
          </a:stretch>
        </p:blipFill>
        <p:spPr>
          <a:xfrm>
            <a:off x="100013" y="1393825"/>
            <a:ext cx="6308725" cy="4870450"/>
          </a:xfr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469063" y="1393825"/>
            <a:ext cx="329247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GB" sz="1600" b="0" kern="0" dirty="0">
                <a:solidFill>
                  <a:schemeClr val="tx2"/>
                </a:solidFill>
                <a:latin typeface="+mn-lt"/>
              </a:rPr>
              <a:t>Time series of relative bending angle anomalies from global </a:t>
            </a:r>
            <a:r>
              <a:rPr lang="en-GB" sz="1600" b="0" kern="0" dirty="0" smtClean="0">
                <a:solidFill>
                  <a:schemeClr val="tx2"/>
                </a:solidFill>
                <a:latin typeface="+mn-lt"/>
              </a:rPr>
              <a:t>inter-centre </a:t>
            </a:r>
            <a:r>
              <a:rPr lang="en-GB" sz="1600" b="0" kern="0" dirty="0">
                <a:solidFill>
                  <a:schemeClr val="tx2"/>
                </a:solidFill>
                <a:latin typeface="+mn-lt"/>
              </a:rPr>
              <a:t>mean in 8 year CHAMP reprocessing </a:t>
            </a:r>
            <a:r>
              <a:rPr lang="en-GB" sz="1600" b="0" kern="0" dirty="0" smtClean="0">
                <a:solidFill>
                  <a:schemeClr val="tx2"/>
                </a:solidFill>
                <a:latin typeface="+mn-lt"/>
              </a:rPr>
              <a:t>comparison </a:t>
            </a:r>
            <a:r>
              <a:rPr lang="en-GB" sz="1600" b="0" kern="0" dirty="0">
                <a:solidFill>
                  <a:schemeClr val="tx2"/>
                </a:solidFill>
                <a:latin typeface="+mn-lt"/>
              </a:rPr>
              <a:t>(09/2001 – 09/2008); “</a:t>
            </a:r>
            <a:r>
              <a:rPr lang="en-GB" sz="1600" b="0" kern="0" dirty="0" err="1">
                <a:solidFill>
                  <a:schemeClr val="tx2"/>
                </a:solidFill>
                <a:latin typeface="+mn-lt"/>
              </a:rPr>
              <a:t>ROTrends</a:t>
            </a:r>
            <a:r>
              <a:rPr lang="en-GB" sz="1600" b="0" kern="0" dirty="0" smtClean="0">
                <a:solidFill>
                  <a:schemeClr val="tx2"/>
                </a:solidFill>
                <a:latin typeface="+mn-lt"/>
              </a:rPr>
              <a:t>”);</a:t>
            </a:r>
            <a:endParaRPr lang="en-GB" sz="1600" b="0" kern="0" dirty="0">
              <a:solidFill>
                <a:schemeClr val="tx2"/>
              </a:solidFill>
              <a:latin typeface="+mn-lt"/>
            </a:endParaRPr>
          </a:p>
          <a:p>
            <a:pPr marL="342900" indent="-342900" algn="l" eaLnBrk="1" hangingPunct="1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GB" sz="1600" b="0" kern="0" dirty="0">
                <a:solidFill>
                  <a:schemeClr val="tx2"/>
                </a:solidFill>
                <a:latin typeface="+mn-lt"/>
              </a:rPr>
              <a:t>All retrievals based on identical </a:t>
            </a:r>
            <a:r>
              <a:rPr lang="en-GB" sz="1600" b="0" kern="0" dirty="0" smtClean="0">
                <a:solidFill>
                  <a:schemeClr val="tx2"/>
                </a:solidFill>
                <a:latin typeface="+mn-lt"/>
              </a:rPr>
              <a:t>Level 0 data;</a:t>
            </a:r>
            <a:endParaRPr lang="en-GB" sz="1600" b="0" kern="0" dirty="0">
              <a:solidFill>
                <a:schemeClr val="tx2"/>
              </a:solidFill>
              <a:latin typeface="+mn-lt"/>
            </a:endParaRPr>
          </a:p>
          <a:p>
            <a:pPr marL="342900" indent="-342900" algn="l" eaLnBrk="1" hangingPunct="1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GB" sz="1600" b="0" kern="0" dirty="0">
                <a:solidFill>
                  <a:schemeClr val="tx2"/>
                </a:solidFill>
                <a:latin typeface="+mn-lt"/>
              </a:rPr>
              <a:t>Excellent agreement in lower stratosphere (20 – 30km), but larger deviations below and above (due to differences in processing; upper level deviations not shown</a:t>
            </a:r>
            <a:r>
              <a:rPr lang="en-GB" sz="1600" b="0" kern="0" dirty="0" smtClean="0">
                <a:solidFill>
                  <a:schemeClr val="tx2"/>
                </a:solidFill>
                <a:latin typeface="+mn-lt"/>
              </a:rPr>
              <a:t>).</a:t>
            </a:r>
            <a:endParaRPr lang="en-GB" sz="1600" b="0" kern="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Picture 49" descr="ERA_CLIM_LOGO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2167" y="238125"/>
            <a:ext cx="1603833" cy="84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612740" y="1393825"/>
            <a:ext cx="1446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S.P. Ho, UCAR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ASCAT L1b Data Record to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11275"/>
            <a:ext cx="9713913" cy="3246370"/>
          </a:xfrm>
        </p:spPr>
        <p:txBody>
          <a:bodyPr/>
          <a:lstStyle/>
          <a:p>
            <a:pPr marL="180975" lvl="1" indent="-180975">
              <a:buFont typeface="Arial" pitchFamily="34" charset="0"/>
              <a:buChar char="•"/>
              <a:defRPr/>
            </a:pPr>
            <a:r>
              <a:rPr lang="en-GB" sz="1600" dirty="0" smtClean="0">
                <a:cs typeface="Tahoma" pitchFamily="34" charset="0"/>
              </a:rPr>
              <a:t>Reprocessed Sigma 0 data 2007 – 2008, EC_2007 (*); objective of assessing instrument performance stability</a:t>
            </a:r>
          </a:p>
          <a:p>
            <a:pPr marL="180975" indent="-180975">
              <a:buFont typeface="Arial" pitchFamily="34" charset="0"/>
              <a:buChar char="•"/>
              <a:defRPr/>
            </a:pPr>
            <a:r>
              <a:rPr lang="en-GB" sz="1600" dirty="0" smtClean="0">
                <a:cs typeface="Tahoma" pitchFamily="34" charset="0"/>
              </a:rPr>
              <a:t>Operational Sigma 0 data 2009 Jan – Sept, EC_2007</a:t>
            </a:r>
          </a:p>
          <a:p>
            <a:pPr marL="173038" indent="-173038">
              <a:buFont typeface="Arial" pitchFamily="34" charset="0"/>
              <a:buChar char="•"/>
              <a:defRPr/>
            </a:pPr>
            <a:r>
              <a:rPr lang="en-GB" sz="1600" dirty="0" smtClean="0">
                <a:cs typeface="Tahoma" pitchFamily="34" charset="0"/>
              </a:rPr>
              <a:t>After September 2009, major changes in processing configuration and instrument calibration:</a:t>
            </a:r>
          </a:p>
          <a:p>
            <a:pPr marL="581025" lvl="2" indent="-180975">
              <a:buFont typeface="Arial" pitchFamily="34" charset="0"/>
              <a:buChar char="−"/>
              <a:defRPr/>
            </a:pPr>
            <a:r>
              <a:rPr lang="en-GB" sz="1600" dirty="0" smtClean="0">
                <a:cs typeface="Tahoma" pitchFamily="34" charset="0"/>
              </a:rPr>
              <a:t>Operational data 2009 Sept – Aug 2011, EC_2007, dynamic calibration, non-frozen eccentricity orbit, Mid Left Beam calibration change;</a:t>
            </a:r>
          </a:p>
          <a:p>
            <a:pPr marL="581025" lvl="2" indent="-180975">
              <a:buFont typeface="Arial" pitchFamily="34" charset="0"/>
              <a:buChar char="−"/>
              <a:defRPr/>
            </a:pPr>
            <a:r>
              <a:rPr lang="en-GB" sz="1600" dirty="0" smtClean="0">
                <a:cs typeface="Tahoma" pitchFamily="34" charset="0"/>
              </a:rPr>
              <a:t>August 2011 – today, EC_2010.</a:t>
            </a:r>
          </a:p>
          <a:p>
            <a:pPr>
              <a:defRPr/>
            </a:pPr>
            <a:endParaRPr lang="en-GB" sz="1400" dirty="0" smtClean="0">
              <a:cs typeface="Tahoma" pitchFamily="34" charset="0"/>
            </a:endParaRPr>
          </a:p>
          <a:p>
            <a:pPr>
              <a:defRPr/>
            </a:pPr>
            <a:endParaRPr lang="en-GB" sz="1800" dirty="0" smtClean="0">
              <a:cs typeface="Tahoma" pitchFamily="34" charset="0"/>
            </a:endParaRPr>
          </a:p>
          <a:p>
            <a:pPr>
              <a:defRPr/>
            </a:pPr>
            <a:endParaRPr lang="en-GB" sz="1800" dirty="0" smtClean="0">
              <a:cs typeface="Tahoma" pitchFamily="34" charset="0"/>
            </a:endParaRPr>
          </a:p>
          <a:p>
            <a:pPr>
              <a:defRPr/>
            </a:pPr>
            <a:endParaRPr lang="en-GB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625600" y="3176212"/>
            <a:ext cx="7088188" cy="3246438"/>
            <a:chOff x="1254643" y="1958458"/>
            <a:chExt cx="7088371" cy="3246529"/>
          </a:xfrm>
        </p:grpSpPr>
        <p:pic>
          <p:nvPicPr>
            <p:cNvPr id="14342" name="Picture 16" descr="N:\TEMP\Helmut\ASCAT_PLOTS\NFBEAM\METOP_A_ASCAT_NFNOM_SAMPLE_150_B0.jpg"/>
            <p:cNvPicPr>
              <a:picLocks noChangeAspect="1" noChangeArrowheads="1"/>
            </p:cNvPicPr>
            <p:nvPr/>
          </p:nvPicPr>
          <p:blipFill>
            <a:blip r:embed="rId3" cstate="print"/>
            <a:srcRect t="2550"/>
            <a:stretch>
              <a:fillRect/>
            </a:stretch>
          </p:blipFill>
          <p:spPr bwMode="auto">
            <a:xfrm>
              <a:off x="1254643" y="2022944"/>
              <a:ext cx="7032948" cy="3182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3" name="Rectangle 6"/>
            <p:cNvSpPr>
              <a:spLocks noChangeArrowheads="1"/>
            </p:cNvSpPr>
            <p:nvPr/>
          </p:nvSpPr>
          <p:spPr bwMode="auto">
            <a:xfrm>
              <a:off x="5701096" y="2502754"/>
              <a:ext cx="259611" cy="2281187"/>
            </a:xfrm>
            <a:prstGeom prst="rect">
              <a:avLst/>
            </a:prstGeom>
            <a:solidFill>
              <a:srgbClr val="FFFFC1">
                <a:alpha val="18823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  <a:p>
              <a:pPr algn="ctr" eaLnBrk="0" hangingPunct="0">
                <a:spcBef>
                  <a:spcPct val="50000"/>
                </a:spcBef>
              </a:pPr>
              <a:endParaRPr lang="en-GB"/>
            </a:p>
          </p:txBody>
        </p:sp>
        <p:cxnSp>
          <p:nvCxnSpPr>
            <p:cNvPr id="14344" name="Straight Connector 7"/>
            <p:cNvCxnSpPr>
              <a:cxnSpLocks noChangeShapeType="1"/>
            </p:cNvCxnSpPr>
            <p:nvPr/>
          </p:nvCxnSpPr>
          <p:spPr bwMode="auto">
            <a:xfrm rot="5400000">
              <a:off x="4907672" y="3390378"/>
              <a:ext cx="2108549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4345" name="Straight Connector 8"/>
            <p:cNvCxnSpPr>
              <a:cxnSpLocks noChangeShapeType="1"/>
            </p:cNvCxnSpPr>
            <p:nvPr/>
          </p:nvCxnSpPr>
          <p:spPr bwMode="auto">
            <a:xfrm rot="5400000">
              <a:off x="6374433" y="3397466"/>
              <a:ext cx="2108549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0" name="Rectangle 9"/>
            <p:cNvSpPr/>
            <p:nvPr/>
          </p:nvSpPr>
          <p:spPr>
            <a:xfrm>
              <a:off x="2534201" y="2406146"/>
              <a:ext cx="2543241" cy="30798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</a:rPr>
                <a:t>Static calibration</a:t>
              </a:r>
              <a:endParaRPr lang="en-GB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68053" y="4493767"/>
              <a:ext cx="2098729" cy="30798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</a:rPr>
                <a:t>Dynamic calibration</a:t>
              </a:r>
              <a:endParaRPr lang="en-GB" sz="1400" dirty="0"/>
            </a:p>
          </p:txBody>
        </p:sp>
        <p:sp>
          <p:nvSpPr>
            <p:cNvPr id="14348" name="Rectangle 11"/>
            <p:cNvSpPr>
              <a:spLocks noChangeArrowheads="1"/>
            </p:cNvSpPr>
            <p:nvPr/>
          </p:nvSpPr>
          <p:spPr bwMode="auto">
            <a:xfrm>
              <a:off x="6909307" y="1958458"/>
              <a:ext cx="14337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>
                  <a:solidFill>
                    <a:srgbClr val="00B050"/>
                  </a:solidFill>
                </a:rPr>
                <a:t>manoeuvres</a:t>
              </a:r>
            </a:p>
          </p:txBody>
        </p:sp>
        <p:cxnSp>
          <p:nvCxnSpPr>
            <p:cNvPr id="14349" name="Straight Arrow Connector 12"/>
            <p:cNvCxnSpPr>
              <a:cxnSpLocks noChangeShapeType="1"/>
            </p:cNvCxnSpPr>
            <p:nvPr/>
          </p:nvCxnSpPr>
          <p:spPr bwMode="auto">
            <a:xfrm rot="10800000" flipV="1">
              <a:off x="5967796" y="2197802"/>
              <a:ext cx="1194211" cy="411424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arrow" w="med" len="med"/>
            </a:ln>
          </p:spPr>
        </p:cxnSp>
        <p:cxnSp>
          <p:nvCxnSpPr>
            <p:cNvPr id="14350" name="Straight Arrow Connector 13"/>
            <p:cNvCxnSpPr>
              <a:cxnSpLocks noChangeShapeType="1"/>
            </p:cNvCxnSpPr>
            <p:nvPr/>
          </p:nvCxnSpPr>
          <p:spPr bwMode="auto">
            <a:xfrm rot="5400000">
              <a:off x="7034268" y="2218901"/>
              <a:ext cx="411424" cy="415378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arrow" w="med" len="med"/>
            </a:ln>
          </p:spPr>
        </p:cxnSp>
        <p:cxnSp>
          <p:nvCxnSpPr>
            <p:cNvPr id="14351" name="Straight Arrow Connector 14"/>
            <p:cNvCxnSpPr>
              <a:cxnSpLocks noChangeShapeType="1"/>
            </p:cNvCxnSpPr>
            <p:nvPr/>
          </p:nvCxnSpPr>
          <p:spPr bwMode="auto">
            <a:xfrm rot="5400000">
              <a:off x="7409507" y="2325139"/>
              <a:ext cx="411424" cy="259611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arrow" w="med" len="med"/>
            </a:ln>
          </p:spPr>
        </p:cxnSp>
        <p:cxnSp>
          <p:nvCxnSpPr>
            <p:cNvPr id="14352" name="Straight Arrow Connector 15"/>
            <p:cNvCxnSpPr>
              <a:cxnSpLocks noChangeShapeType="1"/>
            </p:cNvCxnSpPr>
            <p:nvPr/>
          </p:nvCxnSpPr>
          <p:spPr bwMode="auto">
            <a:xfrm rot="5400000">
              <a:off x="4834655" y="3862124"/>
              <a:ext cx="566275" cy="573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prstDash val="sysDot"/>
              <a:round/>
              <a:headEnd type="arrow" w="med" len="med"/>
              <a:tailEnd type="arrow" w="med" len="med"/>
            </a:ln>
          </p:spPr>
        </p:cxnSp>
        <p:sp>
          <p:nvSpPr>
            <p:cNvPr id="17" name="Rectangle 16"/>
            <p:cNvSpPr/>
            <p:nvPr/>
          </p:nvSpPr>
          <p:spPr>
            <a:xfrm>
              <a:off x="4086816" y="3731746"/>
              <a:ext cx="974750" cy="2778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0.002 dB</a:t>
              </a:r>
              <a:endParaRPr lang="en-GB" sz="1200" dirty="0"/>
            </a:p>
          </p:txBody>
        </p:sp>
        <p:cxnSp>
          <p:nvCxnSpPr>
            <p:cNvPr id="14354" name="Straight Connector 17"/>
            <p:cNvCxnSpPr>
              <a:cxnSpLocks noChangeShapeType="1"/>
            </p:cNvCxnSpPr>
            <p:nvPr/>
          </p:nvCxnSpPr>
          <p:spPr bwMode="auto">
            <a:xfrm rot="5400000">
              <a:off x="5953207" y="3401010"/>
              <a:ext cx="2108549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</p:spPr>
        </p:cxnSp>
      </p:grpSp>
      <p:pic>
        <p:nvPicPr>
          <p:cNvPr id="19" name="Picture 49" descr="ERA_CLIM_LOGO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2167" y="238125"/>
            <a:ext cx="1603833" cy="84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FCDR Creation - Scale of the Challenge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3252788" y="1423987"/>
            <a:ext cx="6416736" cy="4686299"/>
          </a:xfrm>
        </p:spPr>
        <p:txBody>
          <a:bodyPr/>
          <a:lstStyle/>
          <a:p>
            <a:pPr>
              <a:buClr>
                <a:srgbClr val="E3A716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International community has embarked on the creation of FCDRs for archived data (EUMETSAT, NOAA-CDR program and similar programs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)</a:t>
            </a:r>
            <a:r>
              <a:rPr lang="en-US" sz="2000" spc="-4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;</a:t>
            </a:r>
            <a:endParaRPr lang="en-US" sz="2000" spc="-40" dirty="0" smtClean="0">
              <a:solidFill>
                <a:schemeClr val="tx1"/>
              </a:solidFill>
              <a:latin typeface="Helvetica" pitchFamily="34" charset="0"/>
              <a:cs typeface="Times New Roman" pitchFamily="18" charset="0"/>
            </a:endParaRPr>
          </a:p>
          <a:p>
            <a:pPr>
              <a:buClr>
                <a:srgbClr val="E3A716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Inter-calibration of the sensors to allow seamless products is a weakness in existing data records, e.g., GEWEX data 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projects and CSR products for reanalysis;</a:t>
            </a:r>
          </a:p>
          <a:p>
            <a:pPr>
              <a:buClr>
                <a:srgbClr val="E3A716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We started to inter-calibrate the </a:t>
            </a:r>
            <a:r>
              <a:rPr lang="en-US" sz="2000" dirty="0" err="1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Meteosat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 IR and WV and quantifying 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the uncertainties 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using IASI as reference;</a:t>
            </a:r>
            <a:endParaRPr lang="en-US" sz="2000" dirty="0" smtClean="0">
              <a:solidFill>
                <a:schemeClr val="tx1"/>
              </a:solidFill>
              <a:latin typeface="Helvetica" pitchFamily="34" charset="0"/>
              <a:cs typeface="Times New Roman" pitchFamily="18" charset="0"/>
            </a:endParaRPr>
          </a:p>
          <a:p>
            <a:pPr>
              <a:buClr>
                <a:srgbClr val="E3A716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Space agencies work in GSICS 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and SCOPE-CM 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frameworks to achieve the inter-calibration fo</a:t>
            </a:r>
            <a:r>
              <a:rPr lang="en-US" sz="2000" dirty="0" smtClean="0">
                <a:solidFill>
                  <a:schemeClr val="tx1"/>
                </a:solidFill>
                <a:latin typeface="Helvetica" pitchFamily="34" charset="0"/>
                <a:cs typeface="Times New Roman" pitchFamily="18" charset="0"/>
              </a:rPr>
              <a:t>r the whole tapestry.</a:t>
            </a:r>
            <a:endParaRPr lang="en-US" sz="2000" dirty="0" smtClean="0">
              <a:solidFill>
                <a:schemeClr val="tx1"/>
              </a:solidFill>
              <a:latin typeface="Helvetica" pitchFamily="34" charset="0"/>
              <a:cs typeface="Times New Roman" pitchFamily="18" charset="0"/>
            </a:endParaRPr>
          </a:p>
        </p:txBody>
      </p:sp>
      <p:sp>
        <p:nvSpPr>
          <p:cNvPr id="49157" name="TextBox 5"/>
          <p:cNvSpPr txBox="1">
            <a:spLocks noChangeArrowheads="1"/>
          </p:cNvSpPr>
          <p:nvPr/>
        </p:nvSpPr>
        <p:spPr bwMode="auto">
          <a:xfrm>
            <a:off x="3252788" y="6110286"/>
            <a:ext cx="41608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002569"/>
                </a:solidFill>
              </a:rPr>
              <a:t>Figure: Courtesy of Ken Knapp, NOAA-NCDC</a:t>
            </a:r>
          </a:p>
        </p:txBody>
      </p:sp>
      <p:pic>
        <p:nvPicPr>
          <p:cNvPr id="49158" name="Picture 2" descr="D:\UserData\Schulz\WAVACS\isccp_coverage_VZA60_nolegend.png"/>
          <p:cNvPicPr>
            <a:picLocks noChangeAspect="1" noChangeArrowheads="1"/>
          </p:cNvPicPr>
          <p:nvPr/>
        </p:nvPicPr>
        <p:blipFill>
          <a:blip r:embed="rId3" cstate="print"/>
          <a:srcRect l="4488" t="8212" r="14970" b="5293"/>
          <a:stretch>
            <a:fillRect/>
          </a:stretch>
        </p:blipFill>
        <p:spPr bwMode="auto">
          <a:xfrm>
            <a:off x="0" y="1104900"/>
            <a:ext cx="3252788" cy="55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TextBox 7"/>
          <p:cNvSpPr txBox="1">
            <a:spLocks noChangeArrowheads="1"/>
          </p:cNvSpPr>
          <p:nvPr/>
        </p:nvSpPr>
        <p:spPr bwMode="auto">
          <a:xfrm>
            <a:off x="0" y="1146175"/>
            <a:ext cx="6619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000000"/>
                </a:solidFill>
              </a:rPr>
              <a:t>ISCCP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638" y="3159125"/>
            <a:ext cx="9051925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entury Gothic" pitchFamily="34" charset="0"/>
              </a:rPr>
              <a:t>Scale of the Challenge</a:t>
            </a:r>
          </a:p>
        </p:txBody>
      </p:sp>
      <p:sp>
        <p:nvSpPr>
          <p:cNvPr id="23558" name="TextBox 7"/>
          <p:cNvSpPr txBox="1">
            <a:spLocks noChangeArrowheads="1"/>
          </p:cNvSpPr>
          <p:nvPr/>
        </p:nvSpPr>
        <p:spPr bwMode="auto">
          <a:xfrm>
            <a:off x="452438" y="5942013"/>
            <a:ext cx="84613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200" i="1" dirty="0">
                <a:solidFill>
                  <a:srgbClr val="000000"/>
                </a:solidFill>
                <a:latin typeface="+mn-lt"/>
                <a:ea typeface="Helvetica" charset="0"/>
                <a:cs typeface="Helvetica" charset="0"/>
              </a:rPr>
              <a:t>Fig: </a:t>
            </a:r>
            <a:r>
              <a:rPr lang="en-GB" sz="1200" b="0" i="1" dirty="0">
                <a:solidFill>
                  <a:srgbClr val="000000"/>
                </a:solidFill>
                <a:latin typeface="+mn-lt"/>
                <a:ea typeface="Helvetica" charset="0"/>
                <a:cs typeface="Helvetica" charset="0"/>
              </a:rPr>
              <a:t>Satellites used for the ISCCP climate data record. (Courtesy of Ken Knapp, NOAA-NCDC)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401638" y="1330201"/>
            <a:ext cx="9050337" cy="4643562"/>
            <a:chOff x="401638" y="1330201"/>
            <a:chExt cx="9050337" cy="4643562"/>
          </a:xfrm>
        </p:grpSpPr>
        <p:pic>
          <p:nvPicPr>
            <p:cNvPr id="2051" name="Picture 3" descr="D:\UserData\Schulz\Projects\ERA-CLIM\Assembly_2011_Lisbon\Presentation\met7-iasi_20111209_1700_bias_ts_wv-1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47167" y="1330201"/>
              <a:ext cx="2438400" cy="1828800"/>
            </a:xfrm>
            <a:prstGeom prst="rect">
              <a:avLst/>
            </a:prstGeom>
            <a:noFill/>
          </p:spPr>
        </p:pic>
        <p:grpSp>
          <p:nvGrpSpPr>
            <p:cNvPr id="56" name="Group 55"/>
            <p:cNvGrpSpPr/>
            <p:nvPr/>
          </p:nvGrpSpPr>
          <p:grpSpPr>
            <a:xfrm>
              <a:off x="401638" y="1330201"/>
              <a:ext cx="9050337" cy="4643562"/>
              <a:chOff x="401638" y="1330201"/>
              <a:chExt cx="9050337" cy="4643562"/>
            </a:xfrm>
          </p:grpSpPr>
          <p:pic>
            <p:nvPicPr>
              <p:cNvPr id="2050" name="Picture 2" descr="D:\UserData\Schulz\Projects\ERA-CLIM\Assembly_2011_Lisbon\Presentation\msg2-iasi_20111212_2115_bias_ts_ir06.2.g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813090" y="1330201"/>
                <a:ext cx="2438400" cy="1828800"/>
              </a:xfrm>
              <a:prstGeom prst="rect">
                <a:avLst/>
              </a:prstGeom>
              <a:noFill/>
            </p:spPr>
          </p:pic>
          <p:grpSp>
            <p:nvGrpSpPr>
              <p:cNvPr id="55" name="Group 54"/>
              <p:cNvGrpSpPr/>
              <p:nvPr/>
            </p:nvGrpSpPr>
            <p:grpSpPr>
              <a:xfrm>
                <a:off x="401638" y="3159001"/>
                <a:ext cx="9050337" cy="2814762"/>
                <a:chOff x="401638" y="3159001"/>
                <a:chExt cx="9050337" cy="2814762"/>
              </a:xfrm>
            </p:grpSpPr>
            <p:pic>
              <p:nvPicPr>
                <p:cNvPr id="9261" name="Picture 3"/>
                <p:cNvPicPr>
                  <a:picLocks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01638" y="3159001"/>
                  <a:ext cx="9050337" cy="2814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3" name="Group 26"/>
                <p:cNvGrpSpPr>
                  <a:grpSpLocks/>
                </p:cNvGrpSpPr>
                <p:nvPr/>
              </p:nvGrpSpPr>
              <p:grpSpPr bwMode="auto">
                <a:xfrm>
                  <a:off x="4823286" y="3159001"/>
                  <a:ext cx="4428204" cy="984261"/>
                  <a:chOff x="3990979" y="3362331"/>
                  <a:chExt cx="4428511" cy="1024029"/>
                </a:xfrm>
              </p:grpSpPr>
              <p:grpSp>
                <p:nvGrpSpPr>
                  <p:cNvPr id="5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3990979" y="3362331"/>
                    <a:ext cx="2939829" cy="1024029"/>
                    <a:chOff x="3990979" y="3362331"/>
                    <a:chExt cx="2939829" cy="1024029"/>
                  </a:xfrm>
                </p:grpSpPr>
                <p:cxnSp>
                  <p:nvCxnSpPr>
                    <p:cNvPr id="9269" name="Straight Arrow Connector 11"/>
                    <p:cNvCxnSpPr>
                      <a:cxnSpLocks noChangeShapeType="1"/>
                    </p:cNvCxnSpPr>
                    <p:nvPr/>
                  </p:nvCxnSpPr>
                  <p:spPr bwMode="auto">
                    <a:xfrm rot="10800000">
                      <a:off x="3990979" y="3362331"/>
                      <a:ext cx="1460978" cy="1011024"/>
                    </a:xfrm>
                    <a:prstGeom prst="straightConnector1">
                      <a:avLst/>
                    </a:prstGeom>
                    <a:noFill/>
                    <a:ln w="38100" algn="ctr">
                      <a:solidFill>
                        <a:schemeClr val="accent1"/>
                      </a:solidFill>
                      <a:round/>
                      <a:headEnd/>
                      <a:tailEnd type="stealth" w="lg" len="lg"/>
                    </a:ln>
                  </p:spPr>
                </p:cxnSp>
                <p:cxnSp>
                  <p:nvCxnSpPr>
                    <p:cNvPr id="9270" name="Straight Arrow Connector 14"/>
                    <p:cNvCxnSpPr>
                      <a:cxnSpLocks noChangeShapeType="1"/>
                    </p:cNvCxnSpPr>
                    <p:nvPr/>
                  </p:nvCxnSpPr>
                  <p:spPr bwMode="auto">
                    <a:xfrm rot="10800000">
                      <a:off x="5457830" y="3371855"/>
                      <a:ext cx="1472978" cy="1014505"/>
                    </a:xfrm>
                    <a:prstGeom prst="straightConnector1">
                      <a:avLst/>
                    </a:prstGeom>
                    <a:noFill/>
                    <a:ln w="38100" algn="ctr">
                      <a:solidFill>
                        <a:schemeClr val="accent1"/>
                      </a:solidFill>
                      <a:round/>
                      <a:headEnd/>
                      <a:tailEnd type="stealth" w="lg" len="lg"/>
                    </a:ln>
                  </p:spPr>
                </p:cxnSp>
              </p:grpSp>
              <p:grpSp>
                <p:nvGrpSpPr>
                  <p:cNvPr id="6" name="Group 25"/>
                  <p:cNvGrpSpPr>
                    <a:grpSpLocks/>
                  </p:cNvGrpSpPr>
                  <p:nvPr/>
                </p:nvGrpSpPr>
                <p:grpSpPr bwMode="auto">
                  <a:xfrm>
                    <a:off x="6590562" y="3371254"/>
                    <a:ext cx="1828928" cy="1012456"/>
                    <a:chOff x="6590562" y="3371254"/>
                    <a:chExt cx="1828928" cy="1012456"/>
                  </a:xfrm>
                </p:grpSpPr>
                <p:cxnSp>
                  <p:nvCxnSpPr>
                    <p:cNvPr id="20" name="Straight Arrow Connector 19"/>
                    <p:cNvCxnSpPr/>
                    <p:nvPr/>
                  </p:nvCxnSpPr>
                  <p:spPr bwMode="auto">
                    <a:xfrm rot="16200000" flipV="1">
                      <a:off x="7714017" y="3678236"/>
                      <a:ext cx="1012456" cy="398491"/>
                    </a:xfrm>
                    <a:prstGeom prst="straightConnector1">
                      <a:avLst/>
                    </a:prstGeom>
                    <a:solidFill>
                      <a:schemeClr val="bg2"/>
                    </a:solidFill>
                    <a:ln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stealth" w="lg" len="lg"/>
                    </a:ln>
                    <a:effectLst/>
                  </p:spPr>
                </p:cxnSp>
                <p:cxnSp>
                  <p:nvCxnSpPr>
                    <p:cNvPr id="21" name="Straight Arrow Connector 20"/>
                    <p:cNvCxnSpPr/>
                    <p:nvPr/>
                  </p:nvCxnSpPr>
                  <p:spPr bwMode="auto">
                    <a:xfrm rot="16200000" flipV="1">
                      <a:off x="6503054" y="3478582"/>
                      <a:ext cx="992636" cy="817619"/>
                    </a:xfrm>
                    <a:prstGeom prst="straightConnector1">
                      <a:avLst/>
                    </a:prstGeom>
                    <a:solidFill>
                      <a:schemeClr val="bg2"/>
                    </a:solidFill>
                    <a:ln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stealth" w="lg" len="lg"/>
                    </a:ln>
                    <a:effectLst/>
                  </p:spPr>
                </p:cxnSp>
              </p:grpSp>
            </p:grpSp>
          </p:grpSp>
        </p:grpSp>
      </p:grp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entury Gothic" pitchFamily="34" charset="0"/>
              </a:rPr>
              <a:t>Scale of the Challenge</a:t>
            </a:r>
          </a:p>
        </p:txBody>
      </p:sp>
      <p:grpSp>
        <p:nvGrpSpPr>
          <p:cNvPr id="27" name="Group 71"/>
          <p:cNvGrpSpPr>
            <a:grpSpLocks/>
          </p:cNvGrpSpPr>
          <p:nvPr/>
        </p:nvGrpSpPr>
        <p:grpSpPr bwMode="auto">
          <a:xfrm>
            <a:off x="401638" y="1400175"/>
            <a:ext cx="9091612" cy="4573588"/>
            <a:chOff x="362388" y="1400175"/>
            <a:chExt cx="9091189" cy="4573989"/>
          </a:xfrm>
        </p:grpSpPr>
        <p:pic>
          <p:nvPicPr>
            <p:cNvPr id="28" name="Picture 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2388" y="3158964"/>
              <a:ext cx="9050400" cy="281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9" name="Group 30"/>
            <p:cNvGrpSpPr>
              <a:grpSpLocks/>
            </p:cNvGrpSpPr>
            <p:nvPr/>
          </p:nvGrpSpPr>
          <p:grpSpPr bwMode="auto">
            <a:xfrm>
              <a:off x="603127" y="1400175"/>
              <a:ext cx="8850450" cy="1706563"/>
              <a:chOff x="194338" y="260350"/>
              <a:chExt cx="9344490" cy="2160588"/>
            </a:xfrm>
          </p:grpSpPr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r="1157" b="66684"/>
              <a:stretch>
                <a:fillRect/>
              </a:stretch>
            </p:blipFill>
            <p:spPr bwMode="auto">
              <a:xfrm>
                <a:off x="194338" y="260350"/>
                <a:ext cx="9344490" cy="2160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Line 3"/>
              <p:cNvSpPr>
                <a:spLocks noChangeShapeType="1"/>
              </p:cNvSpPr>
              <p:nvPr/>
            </p:nvSpPr>
            <p:spPr bwMode="auto">
              <a:xfrm>
                <a:off x="584729" y="692150"/>
                <a:ext cx="319881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Line 4"/>
              <p:cNvSpPr>
                <a:spLocks noChangeShapeType="1"/>
              </p:cNvSpPr>
              <p:nvPr/>
            </p:nvSpPr>
            <p:spPr bwMode="auto">
              <a:xfrm>
                <a:off x="7527529" y="1916113"/>
                <a:ext cx="19502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>
                <a:off x="4953000" y="692150"/>
                <a:ext cx="257452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>
                <a:off x="3783541" y="765175"/>
                <a:ext cx="54517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5" name="Line 7"/>
              <p:cNvSpPr>
                <a:spLocks noChangeShapeType="1"/>
              </p:cNvSpPr>
              <p:nvPr/>
            </p:nvSpPr>
            <p:spPr bwMode="auto">
              <a:xfrm>
                <a:off x="4406106" y="692150"/>
                <a:ext cx="31128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6" name="Line 8"/>
              <p:cNvSpPr>
                <a:spLocks noChangeShapeType="1"/>
              </p:cNvSpPr>
              <p:nvPr/>
            </p:nvSpPr>
            <p:spPr bwMode="auto">
              <a:xfrm>
                <a:off x="4796499" y="765175"/>
                <a:ext cx="15650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 Box 9"/>
              <p:cNvSpPr txBox="1">
                <a:spLocks noChangeArrowheads="1"/>
              </p:cNvSpPr>
              <p:nvPr/>
            </p:nvSpPr>
            <p:spPr bwMode="auto">
              <a:xfrm>
                <a:off x="2046552" y="476251"/>
                <a:ext cx="52610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latin typeface="Arial" pitchFamily="34" charset="0"/>
                  </a:rPr>
                  <a:t>MET2</a:t>
                </a:r>
              </a:p>
            </p:txBody>
          </p:sp>
          <p:sp>
            <p:nvSpPr>
              <p:cNvPr id="38" name="Text Box 10"/>
              <p:cNvSpPr txBox="1">
                <a:spLocks noChangeArrowheads="1"/>
              </p:cNvSpPr>
              <p:nvPr/>
            </p:nvSpPr>
            <p:spPr bwMode="auto">
              <a:xfrm>
                <a:off x="3783542" y="476251"/>
                <a:ext cx="52610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latin typeface="Arial" pitchFamily="34" charset="0"/>
                  </a:rPr>
                  <a:t>MET3</a:t>
                </a:r>
              </a:p>
            </p:txBody>
          </p:sp>
          <p:sp>
            <p:nvSpPr>
              <p:cNvPr id="39" name="Text Box 11"/>
              <p:cNvSpPr txBox="1">
                <a:spLocks noChangeArrowheads="1"/>
              </p:cNvSpPr>
              <p:nvPr/>
            </p:nvSpPr>
            <p:spPr bwMode="auto">
              <a:xfrm>
                <a:off x="5635758" y="476251"/>
                <a:ext cx="52610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latin typeface="Arial" pitchFamily="34" charset="0"/>
                  </a:rPr>
                  <a:t>MET4</a:t>
                </a:r>
              </a:p>
            </p:txBody>
          </p:sp>
          <p:sp>
            <p:nvSpPr>
              <p:cNvPr id="40" name="Text Box 12"/>
              <p:cNvSpPr txBox="1">
                <a:spLocks noChangeArrowheads="1"/>
              </p:cNvSpPr>
              <p:nvPr/>
            </p:nvSpPr>
            <p:spPr bwMode="auto">
              <a:xfrm>
                <a:off x="8229204" y="1889126"/>
                <a:ext cx="52610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latin typeface="Arial" pitchFamily="34" charset="0"/>
                  </a:rPr>
                  <a:t>MET5</a:t>
                </a:r>
              </a:p>
            </p:txBody>
          </p:sp>
          <p:sp>
            <p:nvSpPr>
              <p:cNvPr id="41" name="Text Box 13"/>
              <p:cNvSpPr txBox="1">
                <a:spLocks noChangeArrowheads="1"/>
              </p:cNvSpPr>
              <p:nvPr/>
            </p:nvSpPr>
            <p:spPr bwMode="auto">
              <a:xfrm>
                <a:off x="4406106" y="476251"/>
                <a:ext cx="25519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latin typeface="Arial" pitchFamily="34" charset="0"/>
                  </a:rPr>
                  <a:t>4</a:t>
                </a:r>
              </a:p>
            </p:txBody>
          </p:sp>
          <p:sp>
            <p:nvSpPr>
              <p:cNvPr id="42" name="Text Box 14"/>
              <p:cNvSpPr txBox="1">
                <a:spLocks noChangeArrowheads="1"/>
              </p:cNvSpPr>
              <p:nvPr/>
            </p:nvSpPr>
            <p:spPr bwMode="auto">
              <a:xfrm>
                <a:off x="4727975" y="458670"/>
                <a:ext cx="25519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latin typeface="Arial" pitchFamily="34" charset="0"/>
                  </a:rPr>
                  <a:t>3</a:t>
                </a:r>
              </a:p>
            </p:txBody>
          </p:sp>
          <p:sp>
            <p:nvSpPr>
              <p:cNvPr id="43" name="Line 15"/>
              <p:cNvSpPr>
                <a:spLocks noChangeShapeType="1"/>
              </p:cNvSpPr>
              <p:nvPr/>
            </p:nvSpPr>
            <p:spPr bwMode="auto">
              <a:xfrm flipV="1">
                <a:off x="7527529" y="476251"/>
                <a:ext cx="0" cy="1584325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4" name="Line 19"/>
              <p:cNvSpPr>
                <a:spLocks noChangeShapeType="1"/>
              </p:cNvSpPr>
              <p:nvPr/>
            </p:nvSpPr>
            <p:spPr bwMode="auto">
              <a:xfrm flipV="1">
                <a:off x="8853488" y="476251"/>
                <a:ext cx="0" cy="1584325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Line 20"/>
              <p:cNvSpPr>
                <a:spLocks noChangeShapeType="1"/>
              </p:cNvSpPr>
              <p:nvPr/>
            </p:nvSpPr>
            <p:spPr bwMode="auto">
              <a:xfrm flipV="1">
                <a:off x="3080147" y="476251"/>
                <a:ext cx="0" cy="1584325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Rectangle 27"/>
              <p:cNvSpPr>
                <a:spLocks noChangeArrowheads="1"/>
              </p:cNvSpPr>
              <p:nvPr/>
            </p:nvSpPr>
            <p:spPr bwMode="auto">
              <a:xfrm>
                <a:off x="741231" y="1557338"/>
                <a:ext cx="10567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dirty="0">
                    <a:solidFill>
                      <a:schemeClr val="accent2"/>
                    </a:solidFill>
                    <a:latin typeface="Arial" pitchFamily="34" charset="0"/>
                  </a:rPr>
                  <a:t>Original</a:t>
                </a:r>
                <a:endParaRPr lang="fr-FR" sz="1800" dirty="0">
                  <a:solidFill>
                    <a:schemeClr val="accent2"/>
                  </a:solidFill>
                  <a:latin typeface="Arial" pitchFamily="34" charset="0"/>
                </a:endParaRPr>
              </a:p>
            </p:txBody>
          </p:sp>
        </p:grpSp>
      </p:grpSp>
      <p:grpSp>
        <p:nvGrpSpPr>
          <p:cNvPr id="47" name="Group 109"/>
          <p:cNvGrpSpPr>
            <a:grpSpLocks/>
          </p:cNvGrpSpPr>
          <p:nvPr/>
        </p:nvGrpSpPr>
        <p:grpSpPr bwMode="auto">
          <a:xfrm>
            <a:off x="2278063" y="2822575"/>
            <a:ext cx="5308600" cy="2763838"/>
            <a:chOff x="2277741" y="2822105"/>
            <a:chExt cx="5308922" cy="2764432"/>
          </a:xfrm>
        </p:grpSpPr>
        <p:grpSp>
          <p:nvGrpSpPr>
            <p:cNvPr id="48" name="Group 81"/>
            <p:cNvGrpSpPr>
              <a:grpSpLocks/>
            </p:cNvGrpSpPr>
            <p:nvPr/>
          </p:nvGrpSpPr>
          <p:grpSpPr bwMode="auto">
            <a:xfrm>
              <a:off x="2277741" y="2822105"/>
              <a:ext cx="3866345" cy="2764432"/>
              <a:chOff x="2838818" y="2274619"/>
              <a:chExt cx="3865624" cy="2764825"/>
            </a:xfrm>
          </p:grpSpPr>
          <p:grpSp>
            <p:nvGrpSpPr>
              <p:cNvPr id="51" name="Group 62"/>
              <p:cNvGrpSpPr>
                <a:grpSpLocks/>
              </p:cNvGrpSpPr>
              <p:nvPr/>
            </p:nvGrpSpPr>
            <p:grpSpPr bwMode="auto">
              <a:xfrm>
                <a:off x="2838818" y="2274619"/>
                <a:ext cx="3865624" cy="2764825"/>
                <a:chOff x="2838818" y="2274619"/>
                <a:chExt cx="3865624" cy="2764825"/>
              </a:xfrm>
            </p:grpSpPr>
            <p:sp>
              <p:nvSpPr>
                <p:cNvPr id="53" name="Oval 45"/>
                <p:cNvSpPr>
                  <a:spLocks noChangeArrowheads="1"/>
                </p:cNvSpPr>
                <p:nvPr/>
              </p:nvSpPr>
              <p:spPr bwMode="auto">
                <a:xfrm>
                  <a:off x="2838818" y="4409360"/>
                  <a:ext cx="3865624" cy="63008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00"/>
                    </a:gs>
                    <a:gs pos="100000">
                      <a:srgbClr val="FFC0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lIns="36000" tIns="36000" rIns="36000" bIns="36000"/>
                <a:lstStyle/>
                <a:p>
                  <a:pPr algn="ctr" eaLnBrk="0" hangingPunct="0">
                    <a:spcBef>
                      <a:spcPct val="50000"/>
                    </a:spcBef>
                    <a:defRPr/>
                  </a:pPr>
                  <a:r>
                    <a:rPr lang="en-GB" sz="2000" dirty="0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</a:rPr>
                    <a:t>Instrument changes</a:t>
                  </a:r>
                </a:p>
              </p:txBody>
            </p:sp>
            <p:cxnSp>
              <p:nvCxnSpPr>
                <p:cNvPr id="54" name="Straight Arrow Connector 53"/>
                <p:cNvCxnSpPr/>
                <p:nvPr/>
              </p:nvCxnSpPr>
              <p:spPr bwMode="auto">
                <a:xfrm rot="5400000" flipH="1" flipV="1">
                  <a:off x="3894845" y="2897956"/>
                  <a:ext cx="1330800" cy="84126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60000"/>
                      <a:lumOff val="40000"/>
                    </a:schemeClr>
                  </a:solidFill>
                  <a:headEnd type="none" w="med" len="med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Arrow Connector 54"/>
                <p:cNvCxnSpPr/>
                <p:nvPr/>
              </p:nvCxnSpPr>
              <p:spPr bwMode="auto">
                <a:xfrm rot="5400000" flipH="1" flipV="1">
                  <a:off x="4322624" y="2781289"/>
                  <a:ext cx="1324448" cy="314285"/>
                </a:xfrm>
                <a:prstGeom prst="straightConnector1">
                  <a:avLst/>
                </a:prstGeom>
                <a:ln w="25400">
                  <a:solidFill>
                    <a:schemeClr val="tx1">
                      <a:lumMod val="60000"/>
                      <a:lumOff val="40000"/>
                    </a:schemeClr>
                  </a:solidFill>
                  <a:headEnd type="none" w="med" len="med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2" name="Straight Arrow Connector 51"/>
              <p:cNvCxnSpPr/>
              <p:nvPr/>
            </p:nvCxnSpPr>
            <p:spPr bwMode="auto">
              <a:xfrm rot="5400000" flipH="1" flipV="1">
                <a:off x="4572625" y="2645576"/>
                <a:ext cx="1319684" cy="590476"/>
              </a:xfrm>
              <a:prstGeom prst="straightConnector1">
                <a:avLst/>
              </a:prstGeom>
              <a:ln w="25400">
                <a:solidFill>
                  <a:schemeClr val="tx1">
                    <a:lumMod val="60000"/>
                    <a:lumOff val="40000"/>
                  </a:schemeClr>
                </a:solidFill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Arrow Connector 48"/>
            <p:cNvCxnSpPr/>
            <p:nvPr/>
          </p:nvCxnSpPr>
          <p:spPr bwMode="auto">
            <a:xfrm rot="5400000" flipH="1" flipV="1">
              <a:off x="4126395" y="3140522"/>
              <a:ext cx="1319496" cy="704893"/>
            </a:xfrm>
            <a:prstGeom prst="straightConnector1">
              <a:avLst/>
            </a:prstGeom>
            <a:ln w="25400">
              <a:solidFill>
                <a:schemeClr val="tx1">
                  <a:lumMod val="60000"/>
                  <a:lumOff val="40000"/>
                </a:schemeClr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 bwMode="auto">
            <a:xfrm flipV="1">
              <a:off x="5314812" y="2833220"/>
              <a:ext cx="2271851" cy="1314732"/>
            </a:xfrm>
            <a:prstGeom prst="straightConnector1">
              <a:avLst/>
            </a:prstGeom>
            <a:ln w="25400">
              <a:solidFill>
                <a:schemeClr val="tx1">
                  <a:lumMod val="60000"/>
                  <a:lumOff val="40000"/>
                </a:schemeClr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80"/>
          <p:cNvGrpSpPr>
            <a:grpSpLocks/>
          </p:cNvGrpSpPr>
          <p:nvPr/>
        </p:nvGrpSpPr>
        <p:grpSpPr bwMode="auto">
          <a:xfrm>
            <a:off x="2278213" y="2821978"/>
            <a:ext cx="6565900" cy="2763838"/>
            <a:chOff x="5962123" y="3914971"/>
            <a:chExt cx="6564864" cy="2764049"/>
          </a:xfrm>
        </p:grpSpPr>
        <p:sp>
          <p:nvSpPr>
            <p:cNvPr id="66" name="Oval 65"/>
            <p:cNvSpPr/>
            <p:nvPr/>
          </p:nvSpPr>
          <p:spPr bwMode="auto">
            <a:xfrm>
              <a:off x="5962123" y="6048871"/>
              <a:ext cx="3865019" cy="630149"/>
            </a:xfrm>
            <a:prstGeom prst="ellipse">
              <a:avLst/>
            </a:prstGeom>
            <a:gradFill>
              <a:gsLst>
                <a:gs pos="0">
                  <a:srgbClr val="FFFF00"/>
                </a:gs>
                <a:gs pos="100000">
                  <a:srgbClr val="00B05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GB" sz="2000" dirty="0">
                  <a:solidFill>
                    <a:srgbClr val="FF0000"/>
                  </a:solidFill>
                </a:rPr>
                <a:t>Calibration changes</a:t>
              </a:r>
            </a:p>
          </p:txBody>
        </p:sp>
        <p:cxnSp>
          <p:nvCxnSpPr>
            <p:cNvPr id="67" name="Straight Arrow Connector 66"/>
            <p:cNvCxnSpPr/>
            <p:nvPr/>
          </p:nvCxnSpPr>
          <p:spPr bwMode="auto">
            <a:xfrm rot="16200000" flipV="1">
              <a:off x="6554804" y="4419078"/>
              <a:ext cx="1325664" cy="317450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 bwMode="auto">
            <a:xfrm flipV="1">
              <a:off x="9266776" y="3926085"/>
              <a:ext cx="3260211" cy="1319313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 bwMode="auto">
            <a:xfrm flipV="1">
              <a:off x="8998531" y="3930847"/>
              <a:ext cx="2257069" cy="1314550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none" w="med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"/>
          <p:cNvSpPr txBox="1">
            <a:spLocks noChangeArrowheads="1"/>
          </p:cNvSpPr>
          <p:nvPr/>
        </p:nvSpPr>
        <p:spPr bwMode="auto">
          <a:xfrm>
            <a:off x="6427163" y="1246286"/>
            <a:ext cx="34788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002569"/>
                </a:solidFill>
              </a:rPr>
              <a:t>Figure: Courtesy of </a:t>
            </a:r>
            <a:r>
              <a:rPr lang="en-GB" dirty="0" smtClean="0">
                <a:solidFill>
                  <a:srgbClr val="002569"/>
                </a:solidFill>
              </a:rPr>
              <a:t>Rémy Roca</a:t>
            </a:r>
            <a:r>
              <a:rPr lang="en-GB" sz="1400" dirty="0" smtClean="0">
                <a:solidFill>
                  <a:srgbClr val="002569"/>
                </a:solidFill>
              </a:rPr>
              <a:t>, LMD</a:t>
            </a:r>
            <a:endParaRPr lang="en-GB" sz="1400" dirty="0">
              <a:solidFill>
                <a:srgbClr val="00256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Zipper Model of Transferring References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37388" y="6426200"/>
            <a:ext cx="711200" cy="241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Slide: </a:t>
            </a:r>
            <a:fld id="{C7116E9E-BB51-4EB1-9D65-8CF8169125B8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pic>
        <p:nvPicPr>
          <p:cNvPr id="32772" name="Picture 2" descr="H:\MY DOCUMENTS\plots\noaa_meteosat_timeli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35050"/>
            <a:ext cx="9906000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 bwMode="auto">
          <a:xfrm rot="16200000" flipH="1">
            <a:off x="7158831" y="5364957"/>
            <a:ext cx="1528763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>
            <a:off x="8445388" y="4779963"/>
            <a:ext cx="828787" cy="0"/>
          </a:xfrm>
          <a:prstGeom prst="line">
            <a:avLst/>
          </a:prstGeom>
          <a:ln w="69850">
            <a:solidFill>
              <a:srgbClr val="FF00FF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 rot="5400000">
            <a:off x="7608094" y="5095082"/>
            <a:ext cx="1349375" cy="71913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 bwMode="auto">
          <a:xfrm>
            <a:off x="8274576" y="6150084"/>
            <a:ext cx="1169987" cy="0"/>
          </a:xfrm>
          <a:prstGeom prst="line">
            <a:avLst/>
          </a:prstGeom>
          <a:ln w="69850">
            <a:solidFill>
              <a:srgbClr val="3333FF">
                <a:alpha val="46000"/>
              </a:srgbClr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 bwMode="auto">
          <a:xfrm>
            <a:off x="8277143" y="5970695"/>
            <a:ext cx="1171575" cy="0"/>
          </a:xfrm>
          <a:prstGeom prst="line">
            <a:avLst/>
          </a:prstGeom>
          <a:ln w="69850">
            <a:solidFill>
              <a:srgbClr val="3333FF">
                <a:alpha val="46000"/>
              </a:srgbClr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 bwMode="auto">
          <a:xfrm>
            <a:off x="7923213" y="4600575"/>
            <a:ext cx="708025" cy="196850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648575" y="4810125"/>
            <a:ext cx="704850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accent6"/>
                </a:solidFill>
              </a:rPr>
              <a:t>Delta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rot="16200000" flipH="1">
            <a:off x="6028531" y="4244182"/>
            <a:ext cx="2619375" cy="11699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6753225" y="3519488"/>
            <a:ext cx="1169988" cy="1081087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rot="5400000">
            <a:off x="5349081" y="4383882"/>
            <a:ext cx="2268537" cy="53975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rot="16200000" flipH="1">
            <a:off x="4403725" y="3978275"/>
            <a:ext cx="2809875" cy="80962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>
            <a:off x="5403850" y="2978150"/>
            <a:ext cx="1350963" cy="541338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rot="5400000">
            <a:off x="3863182" y="3888581"/>
            <a:ext cx="2451100" cy="63023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rot="16200000" flipH="1">
            <a:off x="3053556" y="3709194"/>
            <a:ext cx="2809875" cy="63023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>
            <a:off x="4143375" y="2619375"/>
            <a:ext cx="1260475" cy="358775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 bwMode="auto">
          <a:xfrm rot="5400000">
            <a:off x="2617788" y="3514725"/>
            <a:ext cx="2420938" cy="63023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 bwMode="auto">
          <a:xfrm rot="16200000" flipH="1">
            <a:off x="1987550" y="3514725"/>
            <a:ext cx="2420938" cy="63023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rot="5400000">
            <a:off x="1465263" y="3406775"/>
            <a:ext cx="2205038" cy="63023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 bwMode="auto">
          <a:xfrm rot="16200000" flipH="1">
            <a:off x="835026" y="3406775"/>
            <a:ext cx="2565400" cy="2698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 bwMode="auto">
          <a:xfrm>
            <a:off x="1982788" y="2259013"/>
            <a:ext cx="900112" cy="360362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 bwMode="auto">
          <a:xfrm rot="5400000">
            <a:off x="519907" y="3361531"/>
            <a:ext cx="2565400" cy="360363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 bwMode="auto">
          <a:xfrm rot="16200000" flipH="1">
            <a:off x="24606" y="3226595"/>
            <a:ext cx="2746375" cy="44926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 bwMode="auto">
          <a:xfrm>
            <a:off x="1173163" y="2079625"/>
            <a:ext cx="809625" cy="179388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 bwMode="auto">
          <a:xfrm flipV="1">
            <a:off x="2882900" y="2619375"/>
            <a:ext cx="1260475" cy="0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99857" y="5721843"/>
            <a:ext cx="41770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chemeClr val="accent6"/>
                </a:solidFill>
              </a:rPr>
              <a:t>Delta time steps inserted for illustration only</a:t>
            </a:r>
          </a:p>
          <a:p>
            <a:pPr>
              <a:defRPr/>
            </a:pPr>
            <a:r>
              <a:rPr lang="en-GB" sz="1200" dirty="0">
                <a:solidFill>
                  <a:schemeClr val="accent6"/>
                </a:solidFill>
              </a:rPr>
              <a:t>In practice, deltas defined from simultaneous double-differences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113337" y="1705014"/>
            <a:ext cx="4792663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chemeClr val="accent6"/>
                </a:solidFill>
              </a:rPr>
              <a:t>Delta Correction to transfer from one reference to another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200" dirty="0" smtClean="0">
                <a:solidFill>
                  <a:schemeClr val="accent6"/>
                </a:solidFill>
              </a:rPr>
              <a:t> </a:t>
            </a:r>
            <a:r>
              <a:rPr lang="en-GB" sz="1200" dirty="0">
                <a:solidFill>
                  <a:schemeClr val="accent6"/>
                </a:solidFill>
              </a:rPr>
              <a:t>Defined as differences between inter-calibration functions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200" dirty="0">
                <a:solidFill>
                  <a:schemeClr val="accent6"/>
                </a:solidFill>
              </a:rPr>
              <a:t> Defined in channel-space of monitored instrument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200" dirty="0">
                <a:solidFill>
                  <a:schemeClr val="accent6"/>
                </a:solidFill>
              </a:rPr>
              <a:t> No need for direct comparisons of references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99856" y="1243350"/>
            <a:ext cx="88759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en-GB" sz="2000" dirty="0" smtClean="0"/>
              <a:t>Use </a:t>
            </a:r>
            <a:r>
              <a:rPr lang="en-GB" sz="2000" dirty="0" err="1" smtClean="0"/>
              <a:t>Meteosat</a:t>
            </a:r>
            <a:r>
              <a:rPr lang="en-GB" sz="2000" dirty="0" smtClean="0"/>
              <a:t> </a:t>
            </a:r>
            <a:r>
              <a:rPr lang="en-GB" sz="2000" dirty="0" smtClean="0"/>
              <a:t>as transfer standards to inter-calibrate HIRS and v.v. </a:t>
            </a:r>
          </a:p>
        </p:txBody>
      </p:sp>
      <p:cxnSp>
        <p:nvCxnSpPr>
          <p:cNvPr id="47" name="Straight Connector 46"/>
          <p:cNvCxnSpPr/>
          <p:nvPr/>
        </p:nvCxnSpPr>
        <p:spPr bwMode="auto">
          <a:xfrm>
            <a:off x="8271032" y="5804855"/>
            <a:ext cx="1173531" cy="0"/>
          </a:xfrm>
          <a:prstGeom prst="line">
            <a:avLst/>
          </a:prstGeom>
          <a:ln w="69850">
            <a:solidFill>
              <a:srgbClr val="92D050">
                <a:alpha val="50196"/>
              </a:srgbClr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TextBox 90"/>
          <p:cNvSpPr txBox="1">
            <a:spLocks noChangeArrowheads="1"/>
          </p:cNvSpPr>
          <p:nvPr/>
        </p:nvSpPr>
        <p:spPr bwMode="auto">
          <a:xfrm>
            <a:off x="0" y="2619375"/>
            <a:ext cx="1439862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Uncertainty</a:t>
            </a:r>
          </a:p>
          <a:p>
            <a:r>
              <a:rPr lang="en-GB" sz="1200" dirty="0">
                <a:solidFill>
                  <a:schemeClr val="accent1"/>
                </a:solidFill>
              </a:rPr>
              <a:t>due to spectral conversion, </a:t>
            </a:r>
            <a:br>
              <a:rPr lang="en-GB" sz="1200" dirty="0">
                <a:solidFill>
                  <a:schemeClr val="accent1"/>
                </a:solidFill>
              </a:rPr>
            </a:br>
            <a:r>
              <a:rPr lang="en-GB" sz="1200" dirty="0">
                <a:solidFill>
                  <a:schemeClr val="accent1"/>
                </a:solidFill>
              </a:rPr>
              <a:t>SNO noise and instrument </a:t>
            </a:r>
            <a:r>
              <a:rPr lang="en-GB" sz="1200" dirty="0" smtClean="0">
                <a:solidFill>
                  <a:schemeClr val="accent1"/>
                </a:solidFill>
              </a:rPr>
              <a:t> and orbit drift</a:t>
            </a:r>
            <a:endParaRPr lang="en-GB" sz="1200" dirty="0">
              <a:solidFill>
                <a:schemeClr val="accent1"/>
              </a:solidFill>
            </a:endParaRPr>
          </a:p>
          <a:p>
            <a:endParaRPr lang="en-GB" sz="1200" dirty="0">
              <a:solidFill>
                <a:schemeClr val="accent1"/>
              </a:solidFill>
            </a:endParaRPr>
          </a:p>
          <a:p>
            <a:r>
              <a:rPr lang="en-GB" sz="1200" dirty="0">
                <a:solidFill>
                  <a:schemeClr val="accent1"/>
                </a:solidFill>
              </a:rPr>
              <a:t>Schematic only!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45388" y="4838257"/>
            <a:ext cx="13512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rgbClr val="FF00FF"/>
                </a:solidFill>
              </a:rPr>
              <a:t>METOPB/HIRS4/ IASI</a:t>
            </a:r>
            <a:endParaRPr lang="en-GB" sz="800" dirty="0">
              <a:solidFill>
                <a:srgbClr val="FF00FF"/>
              </a:solidFill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271032" y="4510881"/>
            <a:ext cx="690668" cy="1793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 bwMode="auto">
          <a:xfrm>
            <a:off x="8021851" y="4562030"/>
            <a:ext cx="828787" cy="0"/>
          </a:xfrm>
          <a:prstGeom prst="line">
            <a:avLst/>
          </a:prstGeom>
          <a:ln w="76200">
            <a:solidFill>
              <a:srgbClr val="FF00FF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207105" y="4544263"/>
            <a:ext cx="12870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err="1" smtClean="0">
                <a:solidFill>
                  <a:srgbClr val="FF00FF"/>
                </a:solidFill>
              </a:rPr>
              <a:t>MetopA</a:t>
            </a:r>
            <a:r>
              <a:rPr lang="en-GB" sz="800" dirty="0" smtClean="0">
                <a:solidFill>
                  <a:srgbClr val="FF00FF"/>
                </a:solidFill>
              </a:rPr>
              <a:t>/HIRS4/ </a:t>
            </a:r>
            <a:r>
              <a:rPr lang="en-GB" sz="800" dirty="0" smtClean="0">
                <a:solidFill>
                  <a:srgbClr val="FF00FF"/>
                </a:solidFill>
              </a:rPr>
              <a:t>IASI</a:t>
            </a:r>
            <a:endParaRPr lang="en-GB" sz="8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entury Gothic" pitchFamily="34" charset="0"/>
              </a:rPr>
              <a:t>Uncertainties due to Spectral Conversion</a:t>
            </a:r>
            <a:br>
              <a:rPr lang="en-GB" dirty="0" smtClean="0">
                <a:latin typeface="Century Gothic" pitchFamily="34" charset="0"/>
              </a:rPr>
            </a:br>
            <a:r>
              <a:rPr lang="en-GB" dirty="0" smtClean="0">
                <a:latin typeface="Century Gothic" pitchFamily="34" charset="0"/>
              </a:rPr>
              <a:t>for Each Class of Instrument: WV</a:t>
            </a:r>
          </a:p>
        </p:txBody>
      </p:sp>
      <p:graphicFrame>
        <p:nvGraphicFramePr>
          <p:cNvPr id="29744" name="Group 48"/>
          <p:cNvGraphicFramePr>
            <a:graphicFrameLocks noGrp="1"/>
          </p:cNvGraphicFramePr>
          <p:nvPr>
            <p:ph idx="1"/>
          </p:nvPr>
        </p:nvGraphicFramePr>
        <p:xfrm>
          <a:off x="452438" y="1401763"/>
          <a:ext cx="9018587" cy="2560320"/>
        </p:xfrm>
        <a:graphic>
          <a:graphicData uri="http://schemas.openxmlformats.org/drawingml/2006/table">
            <a:tbl>
              <a:tblPr/>
              <a:tblGrid>
                <a:gridCol w="1289050"/>
                <a:gridCol w="1287462"/>
                <a:gridCol w="1289050"/>
                <a:gridCol w="1287463"/>
                <a:gridCol w="1289050"/>
                <a:gridCol w="1287462"/>
                <a:gridCol w="12890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Monitored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sym typeface="Wingdings" pitchFamily="2" charset="2"/>
                        </a:rPr>
                        <a:t>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</a:b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Reference 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sym typeface="Wingdings" pitchFamily="2" charset="2"/>
                        </a:rPr>
                        <a:t>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HIRS/2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NOAA6-14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HIRS/3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NOAA15-17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HIRS/4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NOAA18-MetopB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MVIRI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Meteosat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 2-3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C6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MVIRI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Meteosat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 4-7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C6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SEVIRI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Meteosat 8-11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C62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HIRS/2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NOAA6-14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0.04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1.03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1.07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0.07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B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0.16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B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0.41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B9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HIRS/3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NOAA15-17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0.78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0.05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0.06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0.67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0.51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3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HIRS/4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NOAA18-MetopB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0.84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0.06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0.03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X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B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0.74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B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569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569"/>
                          </a:solidFill>
                          <a:effectLst/>
                          <a:latin typeface="Tahoma" pitchFamily="34" charset="0"/>
                        </a:rPr>
                        <a:t>0.57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B9FF"/>
                    </a:solidFill>
                  </a:tcPr>
                </a:tc>
              </a:tr>
            </a:tbl>
          </a:graphicData>
        </a:graphic>
      </p:graphicFrame>
      <p:sp>
        <p:nvSpPr>
          <p:cNvPr id="27694" name="Rectangle 5"/>
          <p:cNvSpPr>
            <a:spLocks noChangeArrowheads="1"/>
          </p:cNvSpPr>
          <p:nvPr/>
        </p:nvSpPr>
        <p:spPr bwMode="auto">
          <a:xfrm>
            <a:off x="722313" y="4149725"/>
            <a:ext cx="87201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800"/>
              <a:t>Mean RMSD Tb [K] of Spectral Conversion Functions</a:t>
            </a:r>
            <a:br>
              <a:rPr lang="en-GB" sz="1800"/>
            </a:br>
            <a:r>
              <a:rPr lang="en-GB" sz="1800"/>
              <a:t>for each class of instrument: WV</a:t>
            </a:r>
          </a:p>
        </p:txBody>
      </p:sp>
      <p:sp>
        <p:nvSpPr>
          <p:cNvPr id="6" name="Rectangle 5"/>
          <p:cNvSpPr/>
          <p:nvPr/>
        </p:nvSpPr>
        <p:spPr>
          <a:xfrm>
            <a:off x="992188" y="5049838"/>
            <a:ext cx="7831137" cy="10144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857250" lvl="1" indent="-457200">
              <a:defRPr/>
            </a:pPr>
            <a:r>
              <a:rPr lang="en-GB" sz="2000" b="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Also need to:</a:t>
            </a:r>
          </a:p>
          <a:p>
            <a:pPr marL="857250" lvl="1" indent="-457200">
              <a:buFont typeface="Arial" pitchFamily="34" charset="0"/>
              <a:buChar char="•"/>
              <a:defRPr/>
            </a:pPr>
            <a:r>
              <a:rPr lang="en-GB" sz="2000" b="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Estimate Calibration Transfer Uncertainty (e.g. by SNO)</a:t>
            </a:r>
          </a:p>
          <a:p>
            <a:pPr marL="857250" lvl="1" indent="-457200">
              <a:buFont typeface="Arial" pitchFamily="34" charset="0"/>
              <a:buChar char="•"/>
              <a:defRPr/>
            </a:pPr>
            <a:r>
              <a:rPr lang="en-GB" sz="2000" b="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Estimate drift in reference transfer standards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0">
              <a:spcBef>
                <a:spcPts val="300"/>
              </a:spcBef>
              <a:buFontTx/>
              <a:buChar char="•"/>
            </a:pPr>
            <a:r>
              <a:rPr lang="en-GB" sz="2000" spc="-20" dirty="0" smtClean="0">
                <a:latin typeface="Tahoma" pitchFamily="34" charset="0"/>
              </a:rPr>
              <a:t>EUMETSAT provides long term continuity of space observations – A key for the generation </a:t>
            </a:r>
            <a:r>
              <a:rPr lang="en-GB" sz="2000" spc="-20" dirty="0" smtClean="0">
                <a:latin typeface="Tahoma" pitchFamily="34" charset="0"/>
              </a:rPr>
              <a:t>of Climate </a:t>
            </a:r>
            <a:r>
              <a:rPr lang="en-GB" sz="2000" spc="-20" dirty="0" smtClean="0">
                <a:latin typeface="Tahoma" pitchFamily="34" charset="0"/>
              </a:rPr>
              <a:t>Data Records and Reanalysis input.</a:t>
            </a:r>
          </a:p>
          <a:p>
            <a:pPr marL="360000">
              <a:spcBef>
                <a:spcPts val="300"/>
              </a:spcBef>
              <a:buFontTx/>
              <a:buChar char="•"/>
            </a:pPr>
            <a:r>
              <a:rPr lang="en-GB" sz="2000" spc="-20" dirty="0" smtClean="0">
                <a:latin typeface="Tahoma" pitchFamily="34" charset="0"/>
              </a:rPr>
              <a:t>EUMETSAT </a:t>
            </a:r>
            <a:r>
              <a:rPr lang="en-GB" sz="2000" spc="-20" dirty="0" smtClean="0">
                <a:latin typeface="Tahoma" pitchFamily="34" charset="0"/>
              </a:rPr>
              <a:t>generates </a:t>
            </a:r>
            <a:r>
              <a:rPr lang="en-GB" sz="2000" spc="-20" dirty="0" smtClean="0">
                <a:latin typeface="Tahoma" pitchFamily="34" charset="0"/>
              </a:rPr>
              <a:t>data records from own and third party missions utilising its Central and Satellite Application Facilities that shall benefit reanalysis activities</a:t>
            </a:r>
            <a:r>
              <a:rPr lang="en-GB" sz="2000" spc="-20" dirty="0" smtClean="0">
                <a:latin typeface="Tahoma" pitchFamily="34" charset="0"/>
              </a:rPr>
              <a:t>;</a:t>
            </a:r>
          </a:p>
          <a:p>
            <a:pPr marL="360000">
              <a:spcBef>
                <a:spcPts val="300"/>
              </a:spcBef>
              <a:buFontTx/>
              <a:buChar char="•"/>
            </a:pPr>
            <a:r>
              <a:rPr lang="en-GB" sz="2000" spc="-20" dirty="0" smtClean="0">
                <a:latin typeface="Tahoma" pitchFamily="34" charset="0"/>
              </a:rPr>
              <a:t>The ERA-CLIM project has helped to speed up activities at EUMETSAT;</a:t>
            </a:r>
            <a:endParaRPr lang="en-GB" sz="2000" spc="-20" dirty="0" smtClean="0">
              <a:latin typeface="Tahoma" pitchFamily="34" charset="0"/>
            </a:endParaRPr>
          </a:p>
          <a:p>
            <a:pPr marL="360000">
              <a:spcBef>
                <a:spcPts val="300"/>
              </a:spcBef>
              <a:buFontTx/>
              <a:buChar char="•"/>
            </a:pPr>
            <a:r>
              <a:rPr lang="en-GB" sz="2000" dirty="0" smtClean="0">
                <a:latin typeface="Tahoma" pitchFamily="34" charset="0"/>
              </a:rPr>
              <a:t>Activities towards referencing </a:t>
            </a:r>
            <a:r>
              <a:rPr lang="en-GB" sz="2000" dirty="0" err="1" smtClean="0">
                <a:latin typeface="Tahoma" pitchFamily="34" charset="0"/>
              </a:rPr>
              <a:t>Meteosat</a:t>
            </a:r>
            <a:r>
              <a:rPr lang="en-GB" sz="2000" dirty="0" smtClean="0">
                <a:latin typeface="Tahoma" pitchFamily="34" charset="0"/>
              </a:rPr>
              <a:t> IR and WV channels to IASI/HIRS are underway using a traceable chain of inter-calibrations. Further analysis of uncertainties is needed – The ERA-CLIM feedback archive will play a major role in this as well.</a:t>
            </a:r>
          </a:p>
          <a:p>
            <a:pPr marL="360000">
              <a:spcBef>
                <a:spcPts val="300"/>
              </a:spcBef>
              <a:buFontTx/>
              <a:buChar char="•"/>
            </a:pPr>
            <a:r>
              <a:rPr lang="en-GB" sz="2000" spc="-20" dirty="0" smtClean="0">
                <a:latin typeface="Tahoma" pitchFamily="34" charset="0"/>
              </a:rPr>
              <a:t>The EUMETSAT SAF network has committed more work on CDRs in their CDOP-2 project phase (2012-2017), e.g., microwave humidity (183 GHz) FCDR, new versions of sea ice concentration and other atmospheric, oceanic and land data records.</a:t>
            </a:r>
          </a:p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Century Gothic" pitchFamily="34" charset="0"/>
              </a:rPr>
              <a:t>Content</a:t>
            </a:r>
          </a:p>
        </p:txBody>
      </p:sp>
      <p:sp>
        <p:nvSpPr>
          <p:cNvPr id="6148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322263" y="1449388"/>
            <a:ext cx="9148762" cy="4733925"/>
          </a:xfrm>
        </p:spPr>
        <p:txBody>
          <a:bodyPr/>
          <a:lstStyle/>
          <a:p>
            <a:pPr marL="358775">
              <a:spcBef>
                <a:spcPts val="1200"/>
              </a:spcBef>
              <a:buFontTx/>
              <a:buChar char="•"/>
            </a:pPr>
            <a:r>
              <a:rPr lang="en-US" dirty="0" smtClean="0">
                <a:latin typeface="Tahoma" pitchFamily="34" charset="0"/>
              </a:rPr>
              <a:t>EUMETSAT Space Segment and Mandate</a:t>
            </a:r>
          </a:p>
          <a:p>
            <a:pPr marL="358775">
              <a:spcBef>
                <a:spcPts val="1200"/>
              </a:spcBef>
              <a:buFontTx/>
              <a:buChar char="•"/>
            </a:pPr>
            <a:r>
              <a:rPr lang="en-US" dirty="0" smtClean="0">
                <a:latin typeface="Tahoma" pitchFamily="34" charset="0"/>
              </a:rPr>
              <a:t>Data Record Generation Plan</a:t>
            </a:r>
          </a:p>
          <a:p>
            <a:pPr marL="358775">
              <a:spcBef>
                <a:spcPts val="1200"/>
              </a:spcBef>
              <a:buFontTx/>
              <a:buChar char="•"/>
            </a:pPr>
            <a:r>
              <a:rPr lang="en-US" dirty="0" smtClean="0">
                <a:latin typeface="Tahoma" pitchFamily="34" charset="0"/>
              </a:rPr>
              <a:t>ERA-CLIM Records from EUMETSAT EPS System</a:t>
            </a:r>
          </a:p>
          <a:p>
            <a:pPr marL="358775">
              <a:spcBef>
                <a:spcPts val="1200"/>
              </a:spcBef>
              <a:buFontTx/>
              <a:buChar char="•"/>
            </a:pPr>
            <a:r>
              <a:rPr lang="en-US" dirty="0" smtClean="0">
                <a:latin typeface="Tahoma" pitchFamily="34" charset="0"/>
              </a:rPr>
              <a:t>Towards a Geostationary Fundamental Climate Data Record</a:t>
            </a:r>
          </a:p>
          <a:p>
            <a:pPr marL="358775">
              <a:spcBef>
                <a:spcPts val="1200"/>
              </a:spcBef>
              <a:buFontTx/>
              <a:buChar char="•"/>
            </a:pPr>
            <a:r>
              <a:rPr lang="en-US" dirty="0" smtClean="0">
                <a:latin typeface="Tahoma" pitchFamily="34" charset="0"/>
              </a:rPr>
              <a:t>Conclusions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5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EUMETSAT Space Segment</a:t>
            </a:r>
          </a:p>
        </p:txBody>
      </p:sp>
      <p:grpSp>
        <p:nvGrpSpPr>
          <p:cNvPr id="2" name="Group 245"/>
          <p:cNvGrpSpPr>
            <a:grpSpLocks/>
          </p:cNvGrpSpPr>
          <p:nvPr/>
        </p:nvGrpSpPr>
        <p:grpSpPr bwMode="auto">
          <a:xfrm>
            <a:off x="450850" y="1268413"/>
            <a:ext cx="9232900" cy="5056187"/>
            <a:chOff x="450376" y="1326637"/>
            <a:chExt cx="9232709" cy="4944510"/>
          </a:xfrm>
        </p:grpSpPr>
        <p:sp>
          <p:nvSpPr>
            <p:cNvPr id="54" name="Snip Single Corner Rectangle 53"/>
            <p:cNvSpPr/>
            <p:nvPr/>
          </p:nvSpPr>
          <p:spPr bwMode="auto">
            <a:xfrm>
              <a:off x="450376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3" name="Snip Single Corner Rectangle 132"/>
            <p:cNvSpPr/>
            <p:nvPr/>
          </p:nvSpPr>
          <p:spPr bwMode="auto">
            <a:xfrm>
              <a:off x="901217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5" name="Snip Single Corner Rectangle 134"/>
            <p:cNvSpPr/>
            <p:nvPr/>
          </p:nvSpPr>
          <p:spPr bwMode="auto">
            <a:xfrm>
              <a:off x="1350470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7" name="Snip Single Corner Rectangle 136"/>
            <p:cNvSpPr/>
            <p:nvPr/>
          </p:nvSpPr>
          <p:spPr bwMode="auto">
            <a:xfrm>
              <a:off x="1801311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9" name="Snip Single Corner Rectangle 138"/>
            <p:cNvSpPr/>
            <p:nvPr/>
          </p:nvSpPr>
          <p:spPr bwMode="auto">
            <a:xfrm>
              <a:off x="2252152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1" name="Snip Single Corner Rectangle 140"/>
            <p:cNvSpPr/>
            <p:nvPr/>
          </p:nvSpPr>
          <p:spPr bwMode="auto">
            <a:xfrm>
              <a:off x="2702992" y="1326637"/>
              <a:ext cx="223832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3" name="Snip Single Corner Rectangle 142"/>
            <p:cNvSpPr/>
            <p:nvPr/>
          </p:nvSpPr>
          <p:spPr bwMode="auto">
            <a:xfrm>
              <a:off x="3152245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5" name="Snip Single Corner Rectangle 144"/>
            <p:cNvSpPr/>
            <p:nvPr/>
          </p:nvSpPr>
          <p:spPr bwMode="auto">
            <a:xfrm>
              <a:off x="3603086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7" name="Snip Single Corner Rectangle 146"/>
            <p:cNvSpPr/>
            <p:nvPr/>
          </p:nvSpPr>
          <p:spPr bwMode="auto">
            <a:xfrm>
              <a:off x="4053926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9" name="Snip Single Corner Rectangle 148"/>
            <p:cNvSpPr/>
            <p:nvPr/>
          </p:nvSpPr>
          <p:spPr bwMode="auto">
            <a:xfrm>
              <a:off x="4503180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1" name="Snip Single Corner Rectangle 150"/>
            <p:cNvSpPr/>
            <p:nvPr/>
          </p:nvSpPr>
          <p:spPr bwMode="auto">
            <a:xfrm>
              <a:off x="4954021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3" name="Snip Single Corner Rectangle 152"/>
            <p:cNvSpPr/>
            <p:nvPr/>
          </p:nvSpPr>
          <p:spPr bwMode="auto">
            <a:xfrm>
              <a:off x="5404862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5" name="Snip Single Corner Rectangle 154"/>
            <p:cNvSpPr/>
            <p:nvPr/>
          </p:nvSpPr>
          <p:spPr bwMode="auto">
            <a:xfrm>
              <a:off x="5854114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7" name="Snip Single Corner Rectangle 156"/>
            <p:cNvSpPr/>
            <p:nvPr/>
          </p:nvSpPr>
          <p:spPr bwMode="auto">
            <a:xfrm>
              <a:off x="6304955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9" name="Snip Single Corner Rectangle 158"/>
            <p:cNvSpPr/>
            <p:nvPr/>
          </p:nvSpPr>
          <p:spPr bwMode="auto">
            <a:xfrm>
              <a:off x="6755796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1" name="Snip Single Corner Rectangle 160"/>
            <p:cNvSpPr/>
            <p:nvPr/>
          </p:nvSpPr>
          <p:spPr bwMode="auto">
            <a:xfrm>
              <a:off x="7206636" y="1326637"/>
              <a:ext cx="223833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3" name="Snip Single Corner Rectangle 162"/>
            <p:cNvSpPr/>
            <p:nvPr/>
          </p:nvSpPr>
          <p:spPr bwMode="auto">
            <a:xfrm>
              <a:off x="7655890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5" name="Snip Single Corner Rectangle 164"/>
            <p:cNvSpPr/>
            <p:nvPr/>
          </p:nvSpPr>
          <p:spPr bwMode="auto">
            <a:xfrm>
              <a:off x="8106731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7" name="Snip Single Corner Rectangle 166"/>
            <p:cNvSpPr/>
            <p:nvPr/>
          </p:nvSpPr>
          <p:spPr bwMode="auto">
            <a:xfrm>
              <a:off x="8557571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9" name="Snip Single Corner Rectangle 168"/>
            <p:cNvSpPr/>
            <p:nvPr/>
          </p:nvSpPr>
          <p:spPr bwMode="auto">
            <a:xfrm>
              <a:off x="9006824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71" name="Snip Single Corner Rectangle 170"/>
            <p:cNvSpPr/>
            <p:nvPr/>
          </p:nvSpPr>
          <p:spPr bwMode="auto">
            <a:xfrm>
              <a:off x="9457665" y="1326637"/>
              <a:ext cx="225420" cy="4944510"/>
            </a:xfrm>
            <a:prstGeom prst="snip1Rect">
              <a:avLst/>
            </a:prstGeom>
            <a:solidFill>
              <a:schemeClr val="bg1">
                <a:lumMod val="7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9220" name="TextBox 174"/>
          <p:cNvSpPr txBox="1">
            <a:spLocks noChangeArrowheads="1"/>
          </p:cNvSpPr>
          <p:nvPr/>
        </p:nvSpPr>
        <p:spPr bwMode="auto">
          <a:xfrm>
            <a:off x="40640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00</a:t>
            </a:r>
          </a:p>
        </p:txBody>
      </p:sp>
      <p:sp>
        <p:nvSpPr>
          <p:cNvPr id="9221" name="TextBox 175"/>
          <p:cNvSpPr txBox="1">
            <a:spLocks noChangeArrowheads="1"/>
          </p:cNvSpPr>
          <p:nvPr/>
        </p:nvSpPr>
        <p:spPr bwMode="auto">
          <a:xfrm>
            <a:off x="63658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9222" name="TextBox 176"/>
          <p:cNvSpPr txBox="1">
            <a:spLocks noChangeArrowheads="1"/>
          </p:cNvSpPr>
          <p:nvPr/>
        </p:nvSpPr>
        <p:spPr bwMode="auto">
          <a:xfrm>
            <a:off x="84931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9223" name="TextBox 177"/>
          <p:cNvSpPr txBox="1">
            <a:spLocks noChangeArrowheads="1"/>
          </p:cNvSpPr>
          <p:nvPr/>
        </p:nvSpPr>
        <p:spPr bwMode="auto">
          <a:xfrm>
            <a:off x="108108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03</a:t>
            </a:r>
          </a:p>
        </p:txBody>
      </p:sp>
      <p:sp>
        <p:nvSpPr>
          <p:cNvPr id="9224" name="TextBox 178"/>
          <p:cNvSpPr txBox="1">
            <a:spLocks noChangeArrowheads="1"/>
          </p:cNvSpPr>
          <p:nvPr/>
        </p:nvSpPr>
        <p:spPr bwMode="auto">
          <a:xfrm>
            <a:off x="130175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04</a:t>
            </a:r>
          </a:p>
        </p:txBody>
      </p:sp>
      <p:sp>
        <p:nvSpPr>
          <p:cNvPr id="9225" name="TextBox 179"/>
          <p:cNvSpPr txBox="1">
            <a:spLocks noChangeArrowheads="1"/>
          </p:cNvSpPr>
          <p:nvPr/>
        </p:nvSpPr>
        <p:spPr bwMode="auto">
          <a:xfrm>
            <a:off x="153193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05</a:t>
            </a:r>
          </a:p>
        </p:txBody>
      </p:sp>
      <p:sp>
        <p:nvSpPr>
          <p:cNvPr id="9226" name="TextBox 180"/>
          <p:cNvSpPr txBox="1">
            <a:spLocks noChangeArrowheads="1"/>
          </p:cNvSpPr>
          <p:nvPr/>
        </p:nvSpPr>
        <p:spPr bwMode="auto">
          <a:xfrm>
            <a:off x="175101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06</a:t>
            </a:r>
          </a:p>
        </p:txBody>
      </p:sp>
      <p:sp>
        <p:nvSpPr>
          <p:cNvPr id="9227" name="TextBox 181"/>
          <p:cNvSpPr txBox="1">
            <a:spLocks noChangeArrowheads="1"/>
          </p:cNvSpPr>
          <p:nvPr/>
        </p:nvSpPr>
        <p:spPr bwMode="auto">
          <a:xfrm>
            <a:off x="198120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07</a:t>
            </a:r>
          </a:p>
        </p:txBody>
      </p:sp>
      <p:sp>
        <p:nvSpPr>
          <p:cNvPr id="9228" name="TextBox 182"/>
          <p:cNvSpPr txBox="1">
            <a:spLocks noChangeArrowheads="1"/>
          </p:cNvSpPr>
          <p:nvPr/>
        </p:nvSpPr>
        <p:spPr bwMode="auto">
          <a:xfrm>
            <a:off x="220503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08</a:t>
            </a:r>
          </a:p>
        </p:txBody>
      </p:sp>
      <p:sp>
        <p:nvSpPr>
          <p:cNvPr id="9229" name="TextBox 183"/>
          <p:cNvSpPr txBox="1">
            <a:spLocks noChangeArrowheads="1"/>
          </p:cNvSpPr>
          <p:nvPr/>
        </p:nvSpPr>
        <p:spPr bwMode="auto">
          <a:xfrm>
            <a:off x="243681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09</a:t>
            </a:r>
          </a:p>
        </p:txBody>
      </p:sp>
      <p:sp>
        <p:nvSpPr>
          <p:cNvPr id="9230" name="TextBox 184"/>
          <p:cNvSpPr txBox="1">
            <a:spLocks noChangeArrowheads="1"/>
          </p:cNvSpPr>
          <p:nvPr/>
        </p:nvSpPr>
        <p:spPr bwMode="auto">
          <a:xfrm>
            <a:off x="264953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9231" name="TextBox 185"/>
          <p:cNvSpPr txBox="1">
            <a:spLocks noChangeArrowheads="1"/>
          </p:cNvSpPr>
          <p:nvPr/>
        </p:nvSpPr>
        <p:spPr bwMode="auto">
          <a:xfrm>
            <a:off x="287972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9232" name="TextBox 186"/>
          <p:cNvSpPr txBox="1">
            <a:spLocks noChangeArrowheads="1"/>
          </p:cNvSpPr>
          <p:nvPr/>
        </p:nvSpPr>
        <p:spPr bwMode="auto">
          <a:xfrm>
            <a:off x="31019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9233" name="TextBox 187"/>
          <p:cNvSpPr txBox="1">
            <a:spLocks noChangeArrowheads="1"/>
          </p:cNvSpPr>
          <p:nvPr/>
        </p:nvSpPr>
        <p:spPr bwMode="auto">
          <a:xfrm>
            <a:off x="333216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9234" name="TextBox 188"/>
          <p:cNvSpPr txBox="1">
            <a:spLocks noChangeArrowheads="1"/>
          </p:cNvSpPr>
          <p:nvPr/>
        </p:nvSpPr>
        <p:spPr bwMode="auto">
          <a:xfrm>
            <a:off x="355123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9235" name="TextBox 189"/>
          <p:cNvSpPr txBox="1">
            <a:spLocks noChangeArrowheads="1"/>
          </p:cNvSpPr>
          <p:nvPr/>
        </p:nvSpPr>
        <p:spPr bwMode="auto">
          <a:xfrm>
            <a:off x="378142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9236" name="TextBox 190"/>
          <p:cNvSpPr txBox="1">
            <a:spLocks noChangeArrowheads="1"/>
          </p:cNvSpPr>
          <p:nvPr/>
        </p:nvSpPr>
        <p:spPr bwMode="auto">
          <a:xfrm>
            <a:off x="400843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9237" name="TextBox 191"/>
          <p:cNvSpPr txBox="1">
            <a:spLocks noChangeArrowheads="1"/>
          </p:cNvSpPr>
          <p:nvPr/>
        </p:nvSpPr>
        <p:spPr bwMode="auto">
          <a:xfrm>
            <a:off x="423862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9238" name="TextBox 192"/>
          <p:cNvSpPr txBox="1">
            <a:spLocks noChangeArrowheads="1"/>
          </p:cNvSpPr>
          <p:nvPr/>
        </p:nvSpPr>
        <p:spPr bwMode="auto">
          <a:xfrm>
            <a:off x="445135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9239" name="TextBox 193"/>
          <p:cNvSpPr txBox="1">
            <a:spLocks noChangeArrowheads="1"/>
          </p:cNvSpPr>
          <p:nvPr/>
        </p:nvSpPr>
        <p:spPr bwMode="auto">
          <a:xfrm>
            <a:off x="468312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9240" name="TextBox 194"/>
          <p:cNvSpPr txBox="1">
            <a:spLocks noChangeArrowheads="1"/>
          </p:cNvSpPr>
          <p:nvPr/>
        </p:nvSpPr>
        <p:spPr bwMode="auto">
          <a:xfrm>
            <a:off x="490378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9241" name="TextBox 195"/>
          <p:cNvSpPr txBox="1">
            <a:spLocks noChangeArrowheads="1"/>
          </p:cNvSpPr>
          <p:nvPr/>
        </p:nvSpPr>
        <p:spPr bwMode="auto">
          <a:xfrm>
            <a:off x="51339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9242" name="TextBox 196"/>
          <p:cNvSpPr txBox="1">
            <a:spLocks noChangeArrowheads="1"/>
          </p:cNvSpPr>
          <p:nvPr/>
        </p:nvSpPr>
        <p:spPr bwMode="auto">
          <a:xfrm>
            <a:off x="535305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9243" name="TextBox 197"/>
          <p:cNvSpPr txBox="1">
            <a:spLocks noChangeArrowheads="1"/>
          </p:cNvSpPr>
          <p:nvPr/>
        </p:nvSpPr>
        <p:spPr bwMode="auto">
          <a:xfrm>
            <a:off x="558323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9244" name="TextBox 198"/>
          <p:cNvSpPr txBox="1">
            <a:spLocks noChangeArrowheads="1"/>
          </p:cNvSpPr>
          <p:nvPr/>
        </p:nvSpPr>
        <p:spPr bwMode="auto">
          <a:xfrm>
            <a:off x="58070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9245" name="TextBox 199"/>
          <p:cNvSpPr txBox="1">
            <a:spLocks noChangeArrowheads="1"/>
          </p:cNvSpPr>
          <p:nvPr/>
        </p:nvSpPr>
        <p:spPr bwMode="auto">
          <a:xfrm>
            <a:off x="603885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9246" name="TextBox 200"/>
          <p:cNvSpPr txBox="1">
            <a:spLocks noChangeArrowheads="1"/>
          </p:cNvSpPr>
          <p:nvPr/>
        </p:nvSpPr>
        <p:spPr bwMode="auto">
          <a:xfrm>
            <a:off x="62515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9247" name="TextBox 201"/>
          <p:cNvSpPr txBox="1">
            <a:spLocks noChangeArrowheads="1"/>
          </p:cNvSpPr>
          <p:nvPr/>
        </p:nvSpPr>
        <p:spPr bwMode="auto">
          <a:xfrm>
            <a:off x="648176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9248" name="TextBox 202"/>
          <p:cNvSpPr txBox="1">
            <a:spLocks noChangeArrowheads="1"/>
          </p:cNvSpPr>
          <p:nvPr/>
        </p:nvSpPr>
        <p:spPr bwMode="auto">
          <a:xfrm>
            <a:off x="670401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9249" name="TextBox 203"/>
          <p:cNvSpPr txBox="1">
            <a:spLocks noChangeArrowheads="1"/>
          </p:cNvSpPr>
          <p:nvPr/>
        </p:nvSpPr>
        <p:spPr bwMode="auto">
          <a:xfrm>
            <a:off x="693420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9250" name="TextBox 204"/>
          <p:cNvSpPr txBox="1">
            <a:spLocks noChangeArrowheads="1"/>
          </p:cNvSpPr>
          <p:nvPr/>
        </p:nvSpPr>
        <p:spPr bwMode="auto">
          <a:xfrm>
            <a:off x="71532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9251" name="TextBox 205"/>
          <p:cNvSpPr txBox="1">
            <a:spLocks noChangeArrowheads="1"/>
          </p:cNvSpPr>
          <p:nvPr/>
        </p:nvSpPr>
        <p:spPr bwMode="auto">
          <a:xfrm>
            <a:off x="738346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9252" name="TextBox 206"/>
          <p:cNvSpPr txBox="1">
            <a:spLocks noChangeArrowheads="1"/>
          </p:cNvSpPr>
          <p:nvPr/>
        </p:nvSpPr>
        <p:spPr bwMode="auto">
          <a:xfrm>
            <a:off x="761365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9253" name="TextBox 207"/>
          <p:cNvSpPr txBox="1">
            <a:spLocks noChangeArrowheads="1"/>
          </p:cNvSpPr>
          <p:nvPr/>
        </p:nvSpPr>
        <p:spPr bwMode="auto">
          <a:xfrm>
            <a:off x="783748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9254" name="TextBox 208"/>
          <p:cNvSpPr txBox="1">
            <a:spLocks noChangeArrowheads="1"/>
          </p:cNvSpPr>
          <p:nvPr/>
        </p:nvSpPr>
        <p:spPr bwMode="auto">
          <a:xfrm>
            <a:off x="80676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34</a:t>
            </a:r>
          </a:p>
        </p:txBody>
      </p:sp>
      <p:sp>
        <p:nvSpPr>
          <p:cNvPr id="9255" name="TextBox 209"/>
          <p:cNvSpPr txBox="1">
            <a:spLocks noChangeArrowheads="1"/>
          </p:cNvSpPr>
          <p:nvPr/>
        </p:nvSpPr>
        <p:spPr bwMode="auto">
          <a:xfrm>
            <a:off x="828198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9256" name="TextBox 210"/>
          <p:cNvSpPr txBox="1">
            <a:spLocks noChangeArrowheads="1"/>
          </p:cNvSpPr>
          <p:nvPr/>
        </p:nvSpPr>
        <p:spPr bwMode="auto">
          <a:xfrm>
            <a:off x="85121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9257" name="TextBox 211"/>
          <p:cNvSpPr txBox="1">
            <a:spLocks noChangeArrowheads="1"/>
          </p:cNvSpPr>
          <p:nvPr/>
        </p:nvSpPr>
        <p:spPr bwMode="auto">
          <a:xfrm>
            <a:off x="8732838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9258" name="TextBox 212"/>
          <p:cNvSpPr txBox="1">
            <a:spLocks noChangeArrowheads="1"/>
          </p:cNvSpPr>
          <p:nvPr/>
        </p:nvSpPr>
        <p:spPr bwMode="auto">
          <a:xfrm>
            <a:off x="8964613" y="1254125"/>
            <a:ext cx="31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9259" name="TextBox 213"/>
          <p:cNvSpPr txBox="1">
            <a:spLocks noChangeArrowheads="1"/>
          </p:cNvSpPr>
          <p:nvPr/>
        </p:nvSpPr>
        <p:spPr bwMode="auto">
          <a:xfrm>
            <a:off x="9182100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39</a:t>
            </a:r>
          </a:p>
        </p:txBody>
      </p:sp>
      <p:sp>
        <p:nvSpPr>
          <p:cNvPr id="9260" name="TextBox 214"/>
          <p:cNvSpPr txBox="1">
            <a:spLocks noChangeArrowheads="1"/>
          </p:cNvSpPr>
          <p:nvPr/>
        </p:nvSpPr>
        <p:spPr bwMode="auto">
          <a:xfrm>
            <a:off x="9413875" y="1254125"/>
            <a:ext cx="31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9261" name="TextBox 215"/>
          <p:cNvSpPr txBox="1">
            <a:spLocks noChangeArrowheads="1"/>
          </p:cNvSpPr>
          <p:nvPr/>
        </p:nvSpPr>
        <p:spPr bwMode="auto">
          <a:xfrm>
            <a:off x="0" y="1254125"/>
            <a:ext cx="517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800" b="0">
                <a:solidFill>
                  <a:schemeClr val="tx1"/>
                </a:solidFill>
              </a:rPr>
              <a:t>YEAR...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0" y="1482725"/>
            <a:ext cx="3602038" cy="163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             METEOSAT FIRST GENERATION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0" y="1649413"/>
            <a:ext cx="2928938" cy="166687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             METEOSAT-6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0" y="1822450"/>
            <a:ext cx="3602038" cy="1651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             METEOSAT-7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1060450" y="1995488"/>
            <a:ext cx="4565650" cy="165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METEOSAT SECOND GENERATION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1062038" y="2165350"/>
            <a:ext cx="2314575" cy="1682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METEOSAT-8</a:t>
            </a:r>
          </a:p>
        </p:txBody>
      </p:sp>
      <p:sp>
        <p:nvSpPr>
          <p:cNvPr id="222" name="Rectangle 221"/>
          <p:cNvSpPr/>
          <p:nvPr/>
        </p:nvSpPr>
        <p:spPr>
          <a:xfrm>
            <a:off x="1787525" y="2341563"/>
            <a:ext cx="2038350" cy="1651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METEOSAT-9</a:t>
            </a:r>
          </a:p>
        </p:txBody>
      </p:sp>
      <p:sp>
        <p:nvSpPr>
          <p:cNvPr id="223" name="Rectangle 222"/>
          <p:cNvSpPr/>
          <p:nvPr/>
        </p:nvSpPr>
        <p:spPr>
          <a:xfrm>
            <a:off x="3265488" y="2511425"/>
            <a:ext cx="1811337" cy="1651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METEOSAT-10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3814763" y="2682875"/>
            <a:ext cx="1817687" cy="1651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METEOSAT-11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4505325" y="2860675"/>
            <a:ext cx="4722813" cy="1682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METEOSAT THIRD GENERATION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4505325" y="3038475"/>
            <a:ext cx="1804988" cy="1651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MTG-l-1</a:t>
            </a:r>
          </a:p>
        </p:txBody>
      </p:sp>
      <p:sp>
        <p:nvSpPr>
          <p:cNvPr id="227" name="Rectangle 226"/>
          <p:cNvSpPr/>
          <p:nvPr/>
        </p:nvSpPr>
        <p:spPr>
          <a:xfrm>
            <a:off x="4840397" y="3211513"/>
            <a:ext cx="1800225" cy="16351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MTG-S-1</a:t>
            </a:r>
          </a:p>
        </p:txBody>
      </p:sp>
      <p:sp>
        <p:nvSpPr>
          <p:cNvPr id="228" name="Rectangle 227"/>
          <p:cNvSpPr/>
          <p:nvPr/>
        </p:nvSpPr>
        <p:spPr>
          <a:xfrm>
            <a:off x="5592763" y="3376613"/>
            <a:ext cx="1800225" cy="16986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MTG-l-2</a:t>
            </a:r>
          </a:p>
        </p:txBody>
      </p:sp>
      <p:sp>
        <p:nvSpPr>
          <p:cNvPr id="229" name="Rectangle 228"/>
          <p:cNvSpPr/>
          <p:nvPr/>
        </p:nvSpPr>
        <p:spPr>
          <a:xfrm>
            <a:off x="6305550" y="3552825"/>
            <a:ext cx="1806575" cy="1682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MTG-l-3</a:t>
            </a:r>
          </a:p>
        </p:txBody>
      </p:sp>
      <p:sp>
        <p:nvSpPr>
          <p:cNvPr id="230" name="Rectangle 229"/>
          <p:cNvSpPr/>
          <p:nvPr/>
        </p:nvSpPr>
        <p:spPr>
          <a:xfrm>
            <a:off x="6642100" y="3724275"/>
            <a:ext cx="1795463" cy="16351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MTG-S-2</a:t>
            </a:r>
          </a:p>
        </p:txBody>
      </p:sp>
      <p:sp>
        <p:nvSpPr>
          <p:cNvPr id="231" name="Rectangle 230"/>
          <p:cNvSpPr/>
          <p:nvPr/>
        </p:nvSpPr>
        <p:spPr>
          <a:xfrm>
            <a:off x="7399338" y="3897313"/>
            <a:ext cx="1828800" cy="1651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MTG-l-4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1962150" y="4073525"/>
            <a:ext cx="3663950" cy="165100"/>
          </a:xfrm>
          <a:prstGeom prst="rect">
            <a:avLst/>
          </a:pr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EUMETSAT POLAR SYSTEM (EPS)</a:t>
            </a:r>
          </a:p>
        </p:txBody>
      </p:sp>
      <p:sp>
        <p:nvSpPr>
          <p:cNvPr id="233" name="Rectangle 232"/>
          <p:cNvSpPr/>
          <p:nvPr/>
        </p:nvSpPr>
        <p:spPr>
          <a:xfrm>
            <a:off x="1962150" y="4244975"/>
            <a:ext cx="1416050" cy="1651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METOP-A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3265488" y="4418012"/>
            <a:ext cx="1357311" cy="17303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METOP-B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4191000" y="4591050"/>
            <a:ext cx="1441450" cy="1651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METOP-C</a:t>
            </a:r>
          </a:p>
        </p:txBody>
      </p:sp>
      <p:sp>
        <p:nvSpPr>
          <p:cNvPr id="236" name="Rectangle 235"/>
          <p:cNvSpPr/>
          <p:nvPr/>
        </p:nvSpPr>
        <p:spPr>
          <a:xfrm>
            <a:off x="4699000" y="4762500"/>
            <a:ext cx="4978400" cy="165100"/>
          </a:xfrm>
          <a:prstGeom prst="rect">
            <a:avLst/>
          </a:prstGeom>
          <a:solidFill>
            <a:schemeClr val="accent4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dirty="0"/>
              <a:t>EPS SECOND GENERATION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2362200" y="4929188"/>
            <a:ext cx="2254250" cy="165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900" b="0" kern="0" spc="-40" dirty="0">
                <a:solidFill>
                  <a:schemeClr val="bg1"/>
                </a:solidFill>
              </a:rPr>
              <a:t>OCEAN SURFACE TOPOGRAPHY MISSION</a:t>
            </a:r>
          </a:p>
        </p:txBody>
      </p:sp>
      <p:sp>
        <p:nvSpPr>
          <p:cNvPr id="238" name="Rectangle 237"/>
          <p:cNvSpPr/>
          <p:nvPr/>
        </p:nvSpPr>
        <p:spPr>
          <a:xfrm>
            <a:off x="2363788" y="5103812"/>
            <a:ext cx="1417638" cy="174626"/>
          </a:xfrm>
          <a:prstGeom prst="rect">
            <a:avLst/>
          </a:prstGeom>
          <a:solidFill>
            <a:schemeClr val="accent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kern="0" dirty="0">
                <a:solidFill>
                  <a:schemeClr val="bg1"/>
                </a:solidFill>
              </a:rPr>
              <a:t>JASON-2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3682973" y="5278438"/>
            <a:ext cx="1143000" cy="165100"/>
          </a:xfrm>
          <a:prstGeom prst="rect">
            <a:avLst/>
          </a:prstGeom>
          <a:solidFill>
            <a:schemeClr val="accent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kern="0" dirty="0">
                <a:solidFill>
                  <a:schemeClr val="bg1"/>
                </a:solidFill>
              </a:rPr>
              <a:t>JASON-3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4324350" y="5445125"/>
            <a:ext cx="5359400" cy="1651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kern="0" dirty="0">
                <a:solidFill>
                  <a:schemeClr val="bg1"/>
                </a:solidFill>
              </a:rPr>
              <a:t>JASON CONTINUITY OF SERVICES (CS)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3502025" y="5624513"/>
            <a:ext cx="6181725" cy="1381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kern="0" dirty="0">
                <a:solidFill>
                  <a:srgbClr val="006600"/>
                </a:solidFill>
              </a:rPr>
              <a:t>THIRD-PARTY PROGRAMMES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3502025" y="5795963"/>
            <a:ext cx="6181725" cy="165100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kern="0" dirty="0">
                <a:solidFill>
                  <a:srgbClr val="006600"/>
                </a:solidFill>
              </a:rPr>
              <a:t>GMES SENTINEL-3</a:t>
            </a:r>
          </a:p>
        </p:txBody>
      </p:sp>
      <p:sp>
        <p:nvSpPr>
          <p:cNvPr id="243" name="Rectangle 242"/>
          <p:cNvSpPr/>
          <p:nvPr/>
        </p:nvSpPr>
        <p:spPr>
          <a:xfrm>
            <a:off x="4840397" y="5969000"/>
            <a:ext cx="4827587" cy="198438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kern="0" dirty="0">
                <a:solidFill>
                  <a:srgbClr val="006600"/>
                </a:solidFill>
              </a:rPr>
              <a:t>GMES SENTINEL-4 ON MTG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4946650" y="6135688"/>
            <a:ext cx="4737100" cy="165100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0" kern="0" dirty="0">
                <a:solidFill>
                  <a:srgbClr val="006600"/>
                </a:solidFill>
              </a:rPr>
              <a:t>GMES SENTINEL-5 ON EPS SECOND GENERATION</a:t>
            </a:r>
          </a:p>
        </p:txBody>
      </p:sp>
      <p:pic>
        <p:nvPicPr>
          <p:cNvPr id="9290" name="Picture 5" descr="NOAAlogo.e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8975" y="5075238"/>
            <a:ext cx="396875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91" name="Picture 7" descr="CNESlogo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814888"/>
            <a:ext cx="385763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92" name="Picture 8" descr="NASAlogo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4708525"/>
            <a:ext cx="4032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93" name="TextBox 97"/>
          <p:cNvSpPr txBox="1">
            <a:spLocks noChangeArrowheads="1"/>
          </p:cNvSpPr>
          <p:nvPr/>
        </p:nvSpPr>
        <p:spPr bwMode="auto">
          <a:xfrm>
            <a:off x="182563" y="4914900"/>
            <a:ext cx="13112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1400">
                <a:solidFill>
                  <a:schemeClr val="tx1"/>
                </a:solidFill>
              </a:rPr>
              <a:t>Jointly with:</a:t>
            </a:r>
          </a:p>
        </p:txBody>
      </p:sp>
      <p:sp>
        <p:nvSpPr>
          <p:cNvPr id="9294" name="TextBox 98"/>
          <p:cNvSpPr txBox="1">
            <a:spLocks noChangeArrowheads="1"/>
          </p:cNvSpPr>
          <p:nvPr/>
        </p:nvSpPr>
        <p:spPr bwMode="auto">
          <a:xfrm>
            <a:off x="0" y="5773738"/>
            <a:ext cx="3468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en-GB" sz="1400" dirty="0">
                <a:solidFill>
                  <a:schemeClr val="tx1"/>
                </a:solidFill>
              </a:rPr>
              <a:t>ESA/European Commission Missions</a:t>
            </a:r>
          </a:p>
          <a:p>
            <a:pPr eaLnBrk="0" hangingPunct="0">
              <a:spcBef>
                <a:spcPts val="0"/>
              </a:spcBef>
            </a:pPr>
            <a:r>
              <a:rPr lang="en-GB" sz="1400" dirty="0">
                <a:solidFill>
                  <a:schemeClr val="tx1"/>
                </a:solidFill>
              </a:rPr>
              <a:t>operated by EUMETSAT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3603625" y="1822450"/>
            <a:ext cx="676275" cy="165600"/>
          </a:xfrm>
          <a:prstGeom prst="rect">
            <a:avLst/>
          </a:prstGeom>
          <a:solidFill>
            <a:srgbClr val="9F2D2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3378200" y="4244975"/>
            <a:ext cx="676275" cy="165600"/>
          </a:xfrm>
          <a:prstGeom prst="rect">
            <a:avLst/>
          </a:prstGeom>
          <a:solidFill>
            <a:srgbClr val="001E59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576257" y="1406961"/>
            <a:ext cx="5224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Meteosat</a:t>
            </a:r>
            <a:r>
              <a:rPr lang="en-GB" dirty="0" smtClean="0"/>
              <a:t> First Generation Data Coverage starts in 1981</a:t>
            </a:r>
            <a:endParaRPr lang="en-GB" dirty="0"/>
          </a:p>
        </p:txBody>
      </p:sp>
      <p:sp>
        <p:nvSpPr>
          <p:cNvPr id="104" name="TextBox 103"/>
          <p:cNvSpPr txBox="1"/>
          <p:nvPr/>
        </p:nvSpPr>
        <p:spPr>
          <a:xfrm>
            <a:off x="4999418" y="2421425"/>
            <a:ext cx="2560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Launch date 19 June 2012</a:t>
            </a:r>
            <a:endParaRPr lang="en-GB" dirty="0"/>
          </a:p>
        </p:txBody>
      </p:sp>
      <p:sp>
        <p:nvSpPr>
          <p:cNvPr id="105" name="TextBox 104"/>
          <p:cNvSpPr txBox="1"/>
          <p:nvPr/>
        </p:nvSpPr>
        <p:spPr>
          <a:xfrm>
            <a:off x="4560035" y="4343778"/>
            <a:ext cx="3238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Launch </a:t>
            </a:r>
            <a:r>
              <a:rPr lang="en-GB" dirty="0" smtClean="0"/>
              <a:t>planned for</a:t>
            </a:r>
            <a:r>
              <a:rPr lang="en-GB" dirty="0" smtClean="0"/>
              <a:t> </a:t>
            </a:r>
            <a:r>
              <a:rPr lang="en-GB" dirty="0" smtClean="0"/>
              <a:t>mid July 2012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Text Box 2"/>
          <p:cNvSpPr txBox="1">
            <a:spLocks noChangeArrowheads="1"/>
          </p:cNvSpPr>
          <p:nvPr/>
        </p:nvSpPr>
        <p:spPr bwMode="auto">
          <a:xfrm>
            <a:off x="271463" y="1324303"/>
            <a:ext cx="9205912" cy="2616101"/>
          </a:xfrm>
          <a:prstGeom prst="rect">
            <a:avLst/>
          </a:prstGeom>
          <a:solidFill>
            <a:srgbClr val="FFCC99">
              <a:alpha val="47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b="0" dirty="0" smtClean="0">
                <a:solidFill>
                  <a:schemeClr val="tx1"/>
                </a:solidFill>
              </a:rPr>
              <a:t>Reprocessing of long-term data of </a:t>
            </a:r>
            <a:r>
              <a:rPr lang="en-GB" sz="2000" b="0" dirty="0" err="1" smtClean="0">
                <a:solidFill>
                  <a:schemeClr val="tx1"/>
                </a:solidFill>
              </a:rPr>
              <a:t>Meteosat</a:t>
            </a:r>
            <a:r>
              <a:rPr lang="en-GB" sz="2000" b="0" dirty="0" smtClean="0">
                <a:solidFill>
                  <a:schemeClr val="tx1"/>
                </a:solidFill>
              </a:rPr>
              <a:t> Atmospheric Motion Vectors was an important contribution to Re-analyses at NWP </a:t>
            </a:r>
            <a:r>
              <a:rPr lang="en-GB" sz="2000" b="0" dirty="0" err="1" smtClean="0">
                <a:solidFill>
                  <a:schemeClr val="tx1"/>
                </a:solidFill>
              </a:rPr>
              <a:t>Centers</a:t>
            </a:r>
            <a:r>
              <a:rPr lang="en-GB" sz="2000" b="0" dirty="0" smtClean="0">
                <a:solidFill>
                  <a:schemeClr val="tx1"/>
                </a:solidFill>
              </a:rPr>
              <a:t> in particular ECMWF:</a:t>
            </a:r>
          </a:p>
          <a:p>
            <a:endParaRPr lang="en-GB" sz="800" b="0" dirty="0" smtClean="0">
              <a:solidFill>
                <a:schemeClr val="tx1"/>
              </a:solidFill>
            </a:endParaRPr>
          </a:p>
          <a:p>
            <a:pPr algn="l"/>
            <a:r>
              <a:rPr lang="en-GB" sz="2000" u="sng" dirty="0" smtClean="0">
                <a:solidFill>
                  <a:schemeClr val="tx1"/>
                </a:solidFill>
                <a:latin typeface="BankGothic Md BT" pitchFamily="34" charset="0"/>
              </a:rPr>
              <a:t>=&gt; Substantially </a:t>
            </a:r>
            <a:r>
              <a:rPr lang="en-GB" sz="2000" u="sng" dirty="0">
                <a:solidFill>
                  <a:schemeClr val="tx1"/>
                </a:solidFill>
                <a:latin typeface="BankGothic Md BT" pitchFamily="34" charset="0"/>
              </a:rPr>
              <a:t>improved coverage and impact of re-processed winds from </a:t>
            </a:r>
            <a:r>
              <a:rPr lang="en-GB" sz="2000" u="sng" dirty="0" err="1">
                <a:solidFill>
                  <a:schemeClr val="tx1"/>
                </a:solidFill>
                <a:latin typeface="BankGothic Md BT" pitchFamily="34" charset="0"/>
              </a:rPr>
              <a:t>Meteosat</a:t>
            </a:r>
            <a:r>
              <a:rPr lang="en-GB" sz="2000" u="sng" dirty="0">
                <a:solidFill>
                  <a:schemeClr val="tx1"/>
                </a:solidFill>
                <a:latin typeface="BankGothic Md BT" pitchFamily="34" charset="0"/>
              </a:rPr>
              <a:t> satellites (C. </a:t>
            </a:r>
            <a:r>
              <a:rPr lang="en-GB" sz="2000" u="sng" dirty="0" err="1">
                <a:solidFill>
                  <a:schemeClr val="tx1"/>
                </a:solidFill>
                <a:latin typeface="BankGothic Md BT" pitchFamily="34" charset="0"/>
              </a:rPr>
              <a:t>Desol</a:t>
            </a:r>
            <a:r>
              <a:rPr lang="en-GB" sz="2000" u="sng" dirty="0">
                <a:solidFill>
                  <a:schemeClr val="tx1"/>
                </a:solidFill>
                <a:latin typeface="BankGothic Md BT" pitchFamily="34" charset="0"/>
              </a:rPr>
              <a:t>, ECMWF, 2008</a:t>
            </a:r>
            <a:r>
              <a:rPr lang="en-GB" sz="2000" u="sng" dirty="0" smtClean="0">
                <a:solidFill>
                  <a:schemeClr val="tx1"/>
                </a:solidFill>
                <a:latin typeface="BankGothic Md BT" pitchFamily="34" charset="0"/>
              </a:rPr>
              <a:t>)</a:t>
            </a:r>
            <a:endParaRPr lang="en-GB" sz="2000" u="sng" dirty="0">
              <a:solidFill>
                <a:schemeClr val="tx1"/>
              </a:solidFill>
              <a:latin typeface="BankGothic Md BT" pitchFamily="34" charset="0"/>
            </a:endParaRPr>
          </a:p>
          <a:p>
            <a:pPr algn="l"/>
            <a:endParaRPr lang="en-GB" sz="800" dirty="0">
              <a:solidFill>
                <a:schemeClr val="tx1"/>
              </a:solidFill>
              <a:latin typeface="BankGothic Md BT" pitchFamily="34" charset="0"/>
            </a:endParaRPr>
          </a:p>
          <a:p>
            <a:pPr algn="l"/>
            <a:r>
              <a:rPr lang="en-GB" sz="1600" b="0" dirty="0" smtClean="0">
                <a:solidFill>
                  <a:schemeClr val="tx1"/>
                </a:solidFill>
                <a:latin typeface="BankGothic Md BT" pitchFamily="34" charset="0"/>
              </a:rPr>
              <a:t>Period corresponds to time when Meteosat-5 was operational at 0</a:t>
            </a:r>
            <a:r>
              <a:rPr lang="en-US" sz="1600" b="0" dirty="0" smtClean="0">
                <a:solidFill>
                  <a:schemeClr val="tx1"/>
                </a:solidFill>
                <a:latin typeface="BankGothic Md BT" pitchFamily="34" charset="0"/>
              </a:rPr>
              <a:t>º</a:t>
            </a:r>
            <a:r>
              <a:rPr lang="en-GB" sz="1600" b="0" dirty="0" smtClean="0">
                <a:solidFill>
                  <a:schemeClr val="tx1"/>
                </a:solidFill>
                <a:latin typeface="BankGothic Md BT" pitchFamily="34" charset="0"/>
              </a:rPr>
              <a:t> and Meteosat-3 supported  NOAA because there was only one GOES satellite.</a:t>
            </a:r>
          </a:p>
          <a:p>
            <a:pPr algn="l">
              <a:lnSpc>
                <a:spcPct val="150000"/>
              </a:lnSpc>
            </a:pPr>
            <a:r>
              <a:rPr lang="en-GB" sz="1600" dirty="0" smtClean="0">
                <a:solidFill>
                  <a:schemeClr val="tx1"/>
                </a:solidFill>
                <a:latin typeface="BankGothic Md BT" pitchFamily="34" charset="0"/>
              </a:rPr>
              <a:t>All activities were performed on best effort basis.</a:t>
            </a:r>
          </a:p>
          <a:p>
            <a:pPr algn="l">
              <a:lnSpc>
                <a:spcPct val="150000"/>
              </a:lnSpc>
            </a:pPr>
            <a:endParaRPr lang="en-GB" sz="800" b="0" dirty="0">
              <a:solidFill>
                <a:schemeClr val="tx1"/>
              </a:solidFill>
              <a:latin typeface="BankGothic Md BT" pitchFamily="34" charset="0"/>
            </a:endParaRPr>
          </a:p>
        </p:txBody>
      </p:sp>
      <p:pic>
        <p:nvPicPr>
          <p:cNvPr id="546819" name="Picture 3" descr="Metview_interim_xadc_coverage"/>
          <p:cNvPicPr>
            <a:picLocks noChangeAspect="1" noChangeArrowheads="1"/>
          </p:cNvPicPr>
          <p:nvPr/>
        </p:nvPicPr>
        <p:blipFill>
          <a:blip r:embed="rId3" cstate="print"/>
          <a:srcRect l="4489" t="31761" r="4489" b="3175"/>
          <a:stretch>
            <a:fillRect/>
          </a:stretch>
        </p:blipFill>
        <p:spPr bwMode="auto">
          <a:xfrm>
            <a:off x="268014" y="3837262"/>
            <a:ext cx="4741863" cy="2211387"/>
          </a:xfrm>
          <a:prstGeom prst="rect">
            <a:avLst/>
          </a:prstGeom>
          <a:noFill/>
        </p:spPr>
      </p:pic>
      <p:sp>
        <p:nvSpPr>
          <p:cNvPr id="546820" name="Oval 4"/>
          <p:cNvSpPr>
            <a:spLocks noChangeAspect="1" noChangeArrowheads="1"/>
          </p:cNvSpPr>
          <p:nvPr/>
        </p:nvSpPr>
        <p:spPr bwMode="auto">
          <a:xfrm>
            <a:off x="1912898" y="4277330"/>
            <a:ext cx="1479550" cy="1366838"/>
          </a:xfrm>
          <a:prstGeom prst="ellipse">
            <a:avLst/>
          </a:prstGeom>
          <a:noFill/>
          <a:ln w="3175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46821" name="Oval 5"/>
          <p:cNvSpPr>
            <a:spLocks noChangeAspect="1" noChangeArrowheads="1"/>
          </p:cNvSpPr>
          <p:nvPr/>
        </p:nvSpPr>
        <p:spPr bwMode="auto">
          <a:xfrm>
            <a:off x="1055726" y="4294793"/>
            <a:ext cx="1462087" cy="1349375"/>
          </a:xfrm>
          <a:prstGeom prst="ellipse">
            <a:avLst/>
          </a:prstGeom>
          <a:noFill/>
          <a:ln w="31750">
            <a:solidFill>
              <a:srgbClr val="99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46822" name="Text Box 6"/>
          <p:cNvSpPr txBox="1">
            <a:spLocks noChangeArrowheads="1"/>
          </p:cNvSpPr>
          <p:nvPr/>
        </p:nvSpPr>
        <p:spPr bwMode="auto">
          <a:xfrm>
            <a:off x="1272901" y="6105033"/>
            <a:ext cx="2732088" cy="304800"/>
          </a:xfrm>
          <a:prstGeom prst="rect">
            <a:avLst/>
          </a:prstGeom>
          <a:solidFill>
            <a:srgbClr val="ECECEC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tx1"/>
                </a:solidFill>
                <a:latin typeface="BankGothic Md BT" pitchFamily="34" charset="0"/>
              </a:rPr>
              <a:t>Reprocessed Met3 and Met5</a:t>
            </a:r>
          </a:p>
        </p:txBody>
      </p:sp>
      <p:pic>
        <p:nvPicPr>
          <p:cNvPr id="546823" name="Picture 7" descr="Metview_interim_xadc_old_coverage"/>
          <p:cNvPicPr>
            <a:picLocks noChangeAspect="1" noChangeArrowheads="1"/>
          </p:cNvPicPr>
          <p:nvPr/>
        </p:nvPicPr>
        <p:blipFill>
          <a:blip r:embed="rId4" cstate="print"/>
          <a:srcRect l="4489" t="31761" r="4489" b="3175"/>
          <a:stretch>
            <a:fillRect/>
          </a:stretch>
        </p:blipFill>
        <p:spPr bwMode="auto">
          <a:xfrm>
            <a:off x="4936195" y="3834086"/>
            <a:ext cx="4745037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6824" name="Oval 8"/>
          <p:cNvSpPr>
            <a:spLocks noChangeAspect="1" noChangeArrowheads="1"/>
          </p:cNvSpPr>
          <p:nvPr/>
        </p:nvSpPr>
        <p:spPr bwMode="auto">
          <a:xfrm>
            <a:off x="6567317" y="4241753"/>
            <a:ext cx="1458913" cy="1346200"/>
          </a:xfrm>
          <a:prstGeom prst="ellipse">
            <a:avLst/>
          </a:prstGeom>
          <a:noFill/>
          <a:ln w="38100" cmpd="dbl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46825" name="Text Box 9"/>
          <p:cNvSpPr txBox="1">
            <a:spLocks noChangeArrowheads="1"/>
          </p:cNvSpPr>
          <p:nvPr/>
        </p:nvSpPr>
        <p:spPr bwMode="auto">
          <a:xfrm>
            <a:off x="6510994" y="6105033"/>
            <a:ext cx="1595438" cy="304800"/>
          </a:xfrm>
          <a:prstGeom prst="rect">
            <a:avLst/>
          </a:prstGeom>
          <a:solidFill>
            <a:srgbClr val="ECECEC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tx1"/>
                </a:solidFill>
                <a:latin typeface="BankGothic Md BT" pitchFamily="34" charset="0"/>
              </a:rPr>
              <a:t>Original Met5</a:t>
            </a:r>
          </a:p>
        </p:txBody>
      </p:sp>
      <p:sp>
        <p:nvSpPr>
          <p:cNvPr id="546826" name="Text Box 10"/>
          <p:cNvSpPr txBox="1">
            <a:spLocks noChangeArrowheads="1"/>
          </p:cNvSpPr>
          <p:nvPr/>
        </p:nvSpPr>
        <p:spPr bwMode="auto">
          <a:xfrm>
            <a:off x="6243144" y="3633950"/>
            <a:ext cx="3458397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200" dirty="0">
                <a:solidFill>
                  <a:schemeClr val="tx1"/>
                </a:solidFill>
                <a:latin typeface="BankGothic Md BT" pitchFamily="34" charset="0"/>
              </a:rPr>
              <a:t>Example of coverage: 19950102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25438" y="238125"/>
            <a:ext cx="9150350" cy="8397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Historical Context – Products</a:t>
            </a:r>
            <a:r>
              <a:rPr kumimoji="0" lang="en-GB" sz="28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and Customers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smtClean="0"/>
              <a:t>EUMETSAT’s Climate Monitoring Implementation Plan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02418" y="1265237"/>
            <a:ext cx="3500438" cy="15652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EUMETSAT Convention (November 2000):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en-GB" sz="1600" dirty="0"/>
              <a:t>Commitment to support Climate Monitoring and Climate Change Detection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205412" y="1265237"/>
            <a:ext cx="4500000" cy="18176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36000" tIns="36000" rIns="36000" bIns="36000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Council Resolution (July 2009</a:t>
            </a:r>
            <a:r>
              <a:rPr lang="en-GB" sz="1800" dirty="0" smtClean="0">
                <a:solidFill>
                  <a:schemeClr val="accent2">
                    <a:lumMod val="75000"/>
                  </a:schemeClr>
                </a:solidFill>
              </a:rPr>
              <a:t>):</a:t>
            </a:r>
            <a:endParaRPr lang="en-GB" sz="1800" dirty="0" smtClean="0">
              <a:solidFill>
                <a:schemeClr val="bg1"/>
              </a:solidFill>
            </a:endParaRPr>
          </a:p>
          <a:p>
            <a:pPr marL="273050" indent="-185738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Consideration of Climate requirements in programme preparation</a:t>
            </a:r>
          </a:p>
          <a:p>
            <a:pPr marL="273050" indent="-185738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Generation </a:t>
            </a:r>
            <a:r>
              <a:rPr lang="en-GB" sz="1600" dirty="0">
                <a:solidFill>
                  <a:schemeClr val="tx1"/>
                </a:solidFill>
              </a:rPr>
              <a:t>of Climate Data Records (CDR)        Fundamental and Thematic (FCDR+TCDR)</a:t>
            </a:r>
          </a:p>
          <a:p>
            <a:pPr marL="273050" indent="-185738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chemeClr val="tx1"/>
                </a:solidFill>
              </a:rPr>
              <a:t>Internal and external coordination and communication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0813" y="3948112"/>
            <a:ext cx="4500000" cy="235743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/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Climate Monitoring Implementation Plan (July 2010)</a:t>
            </a:r>
          </a:p>
          <a:p>
            <a:pPr marL="360363" indent="-360363" eaLnBrk="0" hangingPunct="0">
              <a:spcBef>
                <a:spcPts val="0"/>
              </a:spcBef>
              <a:buFontTx/>
              <a:buChar char="•"/>
              <a:defRPr/>
            </a:pPr>
            <a:r>
              <a:rPr lang="en-GB" sz="1600" dirty="0">
                <a:solidFill>
                  <a:schemeClr val="tx1"/>
                </a:solidFill>
              </a:rPr>
              <a:t>Description of tasks implementing the Council Resolution</a:t>
            </a:r>
          </a:p>
          <a:p>
            <a:pPr marL="360363" indent="-360363" eaLnBrk="0" hangingPunct="0">
              <a:spcBef>
                <a:spcPts val="0"/>
              </a:spcBef>
              <a:buFontTx/>
              <a:buChar char="•"/>
              <a:defRPr/>
            </a:pPr>
            <a:r>
              <a:rPr lang="en-GB" sz="1600" dirty="0">
                <a:solidFill>
                  <a:schemeClr val="tx1"/>
                </a:solidFill>
              </a:rPr>
              <a:t>Instrument to coordinate and document related activities, and to monitor its progress (towards Delegate Bodies)</a:t>
            </a:r>
          </a:p>
          <a:p>
            <a:pPr marL="360363" indent="-360363" eaLnBrk="0" hangingPunct="0">
              <a:spcBef>
                <a:spcPts val="0"/>
              </a:spcBef>
              <a:buFontTx/>
              <a:buChar char="•"/>
              <a:defRPr/>
            </a:pPr>
            <a:r>
              <a:rPr lang="en-GB" sz="1600" dirty="0">
                <a:solidFill>
                  <a:schemeClr val="tx1"/>
                </a:solidFill>
              </a:rPr>
              <a:t>Links to frameworks in which related </a:t>
            </a:r>
            <a:r>
              <a:rPr lang="en-GB" sz="1600" dirty="0" smtClean="0">
                <a:solidFill>
                  <a:schemeClr val="tx1"/>
                </a:solidFill>
              </a:rPr>
              <a:t>(sub) tasks </a:t>
            </a:r>
            <a:r>
              <a:rPr lang="en-GB" sz="1600" dirty="0">
                <a:solidFill>
                  <a:schemeClr val="tx1"/>
                </a:solidFill>
              </a:rPr>
              <a:t>are implemented</a:t>
            </a:r>
          </a:p>
          <a:p>
            <a:pPr eaLnBrk="0" hangingPunct="0">
              <a:spcBef>
                <a:spcPct val="50000"/>
              </a:spcBef>
              <a:defRPr/>
            </a:pP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8198" name="Right Arrow 11"/>
          <p:cNvSpPr>
            <a:spLocks noChangeArrowheads="1"/>
          </p:cNvSpPr>
          <p:nvPr/>
        </p:nvSpPr>
        <p:spPr bwMode="auto">
          <a:xfrm rot="10800000">
            <a:off x="3948113" y="1766093"/>
            <a:ext cx="984250" cy="563563"/>
          </a:xfrm>
          <a:prstGeom prst="rightArrow">
            <a:avLst>
              <a:gd name="adj1" fmla="val 50000"/>
              <a:gd name="adj2" fmla="val 49896"/>
            </a:avLst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199" name="Right Arrow 12"/>
          <p:cNvSpPr>
            <a:spLocks noChangeArrowheads="1"/>
          </p:cNvSpPr>
          <p:nvPr/>
        </p:nvSpPr>
        <p:spPr bwMode="auto">
          <a:xfrm rot="-5400000">
            <a:off x="7097150" y="3204069"/>
            <a:ext cx="720000" cy="576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3076575" y="3852069"/>
            <a:ext cx="871538" cy="78263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sz="1600" dirty="0"/>
              <a:t>SAF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076575" y="5026025"/>
            <a:ext cx="869950" cy="78263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sz="1600" dirty="0"/>
              <a:t>CAF</a:t>
            </a:r>
          </a:p>
        </p:txBody>
      </p:sp>
      <p:sp>
        <p:nvSpPr>
          <p:cNvPr id="8202" name="Oval 15"/>
          <p:cNvSpPr>
            <a:spLocks noChangeArrowheads="1"/>
          </p:cNvSpPr>
          <p:nvPr/>
        </p:nvSpPr>
        <p:spPr bwMode="auto">
          <a:xfrm>
            <a:off x="738187" y="3411538"/>
            <a:ext cx="1449388" cy="755650"/>
          </a:xfrm>
          <a:prstGeom prst="ellipse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algn="ctr" eaLnBrk="0" hangingPunct="0">
              <a:spcBef>
                <a:spcPts val="0"/>
              </a:spcBef>
            </a:pPr>
            <a:r>
              <a:rPr lang="en-GB" dirty="0" smtClean="0">
                <a:solidFill>
                  <a:schemeClr val="accent4">
                    <a:lumMod val="10000"/>
                    <a:lumOff val="90000"/>
                  </a:schemeClr>
                </a:solidFill>
              </a:rPr>
              <a:t>GSICS </a:t>
            </a:r>
            <a:r>
              <a:rPr lang="en-GB" dirty="0">
                <a:solidFill>
                  <a:schemeClr val="accent4">
                    <a:lumMod val="10000"/>
                    <a:lumOff val="90000"/>
                  </a:schemeClr>
                </a:solidFill>
              </a:rPr>
              <a:t>/  SCOPE-CM</a:t>
            </a:r>
          </a:p>
        </p:txBody>
      </p:sp>
      <p:sp>
        <p:nvSpPr>
          <p:cNvPr id="8203" name="Oval 16"/>
          <p:cNvSpPr>
            <a:spLocks noChangeArrowheads="1"/>
          </p:cNvSpPr>
          <p:nvPr/>
        </p:nvSpPr>
        <p:spPr bwMode="auto">
          <a:xfrm>
            <a:off x="0" y="4221163"/>
            <a:ext cx="1227138" cy="413543"/>
          </a:xfrm>
          <a:prstGeom prst="ellipse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algn="ctr" eaLnBrk="0" hangingPunct="0">
              <a:spcBef>
                <a:spcPct val="50000"/>
              </a:spcBef>
            </a:pPr>
            <a:r>
              <a:rPr lang="en-GB" dirty="0" smtClean="0">
                <a:solidFill>
                  <a:schemeClr val="accent4">
                    <a:lumMod val="10000"/>
                    <a:lumOff val="90000"/>
                  </a:schemeClr>
                </a:solidFill>
              </a:rPr>
              <a:t>WCRP</a:t>
            </a:r>
            <a:endParaRPr lang="en-GB" dirty="0">
              <a:solidFill>
                <a:schemeClr val="accent4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8204" name="Oval 17"/>
          <p:cNvSpPr>
            <a:spLocks noChangeArrowheads="1"/>
          </p:cNvSpPr>
          <p:nvPr/>
        </p:nvSpPr>
        <p:spPr bwMode="auto">
          <a:xfrm>
            <a:off x="302418" y="4857750"/>
            <a:ext cx="871538" cy="336550"/>
          </a:xfrm>
          <a:prstGeom prst="ellipse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algn="ctr" eaLnBrk="0" hangingPunct="0">
              <a:spcBef>
                <a:spcPct val="50000"/>
              </a:spcBef>
            </a:pPr>
            <a:r>
              <a:rPr lang="en-GB" dirty="0">
                <a:solidFill>
                  <a:schemeClr val="accent4">
                    <a:lumMod val="10000"/>
                    <a:lumOff val="90000"/>
                  </a:schemeClr>
                </a:solidFill>
              </a:rPr>
              <a:t>CEOS</a:t>
            </a:r>
          </a:p>
        </p:txBody>
      </p:sp>
      <p:sp>
        <p:nvSpPr>
          <p:cNvPr id="8205" name="Right Arrow 18"/>
          <p:cNvSpPr>
            <a:spLocks noChangeArrowheads="1"/>
          </p:cNvSpPr>
          <p:nvPr/>
        </p:nvSpPr>
        <p:spPr bwMode="auto">
          <a:xfrm>
            <a:off x="4097338" y="4487863"/>
            <a:ext cx="984250" cy="561975"/>
          </a:xfrm>
          <a:prstGeom prst="rightArrow">
            <a:avLst>
              <a:gd name="adj1" fmla="val 50000"/>
              <a:gd name="adj2" fmla="val 50037"/>
            </a:avLst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206" name="Right Arrow 19"/>
          <p:cNvSpPr>
            <a:spLocks noChangeArrowheads="1"/>
          </p:cNvSpPr>
          <p:nvPr/>
        </p:nvSpPr>
        <p:spPr bwMode="auto">
          <a:xfrm>
            <a:off x="2187575" y="4464050"/>
            <a:ext cx="984250" cy="561975"/>
          </a:xfrm>
          <a:prstGeom prst="rightArrow">
            <a:avLst>
              <a:gd name="adj1" fmla="val 50000"/>
              <a:gd name="adj2" fmla="val 50037"/>
            </a:avLst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207" name="Oval 20"/>
          <p:cNvSpPr>
            <a:spLocks noChangeArrowheads="1"/>
          </p:cNvSpPr>
          <p:nvPr/>
        </p:nvSpPr>
        <p:spPr bwMode="auto">
          <a:xfrm>
            <a:off x="302418" y="5441156"/>
            <a:ext cx="869950" cy="782638"/>
          </a:xfrm>
          <a:prstGeom prst="ellipse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algn="ctr" eaLnBrk="0" hangingPunct="0">
              <a:spcBef>
                <a:spcPct val="50000"/>
              </a:spcBef>
            </a:pPr>
            <a:r>
              <a:rPr lang="en-GB" dirty="0">
                <a:solidFill>
                  <a:schemeClr val="accent4">
                    <a:lumMod val="10000"/>
                    <a:lumOff val="90000"/>
                  </a:schemeClr>
                </a:solidFill>
              </a:rPr>
              <a:t>ESA CCI</a:t>
            </a:r>
          </a:p>
        </p:txBody>
      </p:sp>
      <p:sp>
        <p:nvSpPr>
          <p:cNvPr id="8208" name="Oval 17"/>
          <p:cNvSpPr>
            <a:spLocks noChangeArrowheads="1"/>
          </p:cNvSpPr>
          <p:nvPr/>
        </p:nvSpPr>
        <p:spPr bwMode="auto">
          <a:xfrm>
            <a:off x="1190625" y="4478338"/>
            <a:ext cx="871538" cy="415132"/>
          </a:xfrm>
          <a:prstGeom prst="ellipse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algn="ctr" eaLnBrk="0" hangingPunct="0">
              <a:spcBef>
                <a:spcPct val="50000"/>
              </a:spcBef>
            </a:pPr>
            <a:r>
              <a:rPr lang="en-GB" dirty="0">
                <a:solidFill>
                  <a:schemeClr val="accent4">
                    <a:lumMod val="10000"/>
                    <a:lumOff val="90000"/>
                  </a:schemeClr>
                </a:solidFill>
              </a:rPr>
              <a:t>GCOS</a:t>
            </a:r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1234370" y="5049838"/>
            <a:ext cx="1655586" cy="1029494"/>
          </a:xfrm>
          <a:prstGeom prst="ellipse">
            <a:avLst/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algn="ctr" eaLnBrk="0" hangingPunct="0">
              <a:spcBef>
                <a:spcPts val="0"/>
              </a:spcBef>
            </a:pPr>
            <a:endParaRPr lang="en-GB" dirty="0" smtClean="0"/>
          </a:p>
          <a:p>
            <a:pPr algn="ctr" eaLnBrk="0" hangingPunct="0">
              <a:spcBef>
                <a:spcPts val="0"/>
              </a:spcBef>
            </a:pPr>
            <a:r>
              <a:rPr lang="en-GB" dirty="0" smtClean="0"/>
              <a:t>Reanalysis</a:t>
            </a:r>
            <a:endParaRPr lang="en-GB" dirty="0"/>
          </a:p>
        </p:txBody>
      </p:sp>
      <p:pic>
        <p:nvPicPr>
          <p:cNvPr id="18" name="Picture 49" descr="ERA_CLIM_LOGO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4216" y="5441156"/>
            <a:ext cx="1204618" cy="63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Data Record Release Overview I</a:t>
            </a:r>
            <a:endParaRPr lang="en-GB" sz="14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628800"/>
          <a:ext cx="9906001" cy="4390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230"/>
                <a:gridCol w="2265180"/>
                <a:gridCol w="2265180"/>
                <a:gridCol w="2009434"/>
                <a:gridCol w="1810977"/>
              </a:tblGrid>
              <a:tr h="253829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Identifier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Satellites/Instrument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Data</a:t>
                      </a:r>
                      <a:r>
                        <a:rPr lang="en-GB" sz="1600" baseline="0" dirty="0" smtClean="0"/>
                        <a:t> Record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Coverage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Delivery</a:t>
                      </a:r>
                    </a:p>
                  </a:txBody>
                  <a:tcPr/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C00000"/>
                          </a:solidFill>
                        </a:rPr>
                        <a:t>CAF-014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Met-8</a:t>
                      </a:r>
                      <a:r>
                        <a:rPr lang="en-GB" sz="1600" baseline="0" dirty="0" smtClean="0"/>
                        <a:t> and Met-9 / SEVIRI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Level 1.5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Meteosat</a:t>
                      </a:r>
                      <a:r>
                        <a:rPr lang="en-GB" sz="1600" dirty="0" smtClean="0"/>
                        <a:t> 0°</a:t>
                      </a:r>
                    </a:p>
                    <a:p>
                      <a:r>
                        <a:rPr lang="en-GB" sz="1600" dirty="0" smtClean="0"/>
                        <a:t>2004</a:t>
                      </a:r>
                      <a:r>
                        <a:rPr lang="en-GB" sz="1600" baseline="0" dirty="0" smtClean="0"/>
                        <a:t> - 2008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Available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C00000"/>
                          </a:solidFill>
                        </a:rPr>
                        <a:t>CAF-004</a:t>
                      </a:r>
                      <a:endParaRPr lang="en-GB" sz="16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Metop</a:t>
                      </a:r>
                      <a:r>
                        <a:rPr lang="en-GB" sz="1600" dirty="0" smtClean="0"/>
                        <a:t>-A / GOME-2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Level 1a</a:t>
                      </a:r>
                      <a:r>
                        <a:rPr lang="en-GB" sz="1600" baseline="0" dirty="0" smtClean="0"/>
                        <a:t> and 1b</a:t>
                      </a:r>
                      <a:endParaRPr lang="en-GB" sz="16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Global</a:t>
                      </a:r>
                    </a:p>
                    <a:p>
                      <a:r>
                        <a:rPr lang="en-GB" sz="1600" dirty="0" smtClean="0"/>
                        <a:t>2007 -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dirty="0" smtClean="0"/>
                        <a:t>2011</a:t>
                      </a:r>
                      <a:endParaRPr lang="en-GB" sz="16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Q2/2012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CAF-007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Met-7 / MVIRI</a:t>
                      </a:r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Surface Albedo</a:t>
                      </a:r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IODC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2006 - 2011</a:t>
                      </a:r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Q2/2012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CAF-008</a:t>
                      </a:r>
                      <a:endParaRPr lang="en-GB" sz="16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Met-3 / MVIRI</a:t>
                      </a:r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Surface Albedo</a:t>
                      </a:r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ADC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1991 - 1993</a:t>
                      </a:r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Q2/2012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solidFill>
                            <a:srgbClr val="C00000"/>
                          </a:solidFill>
                        </a:rPr>
                        <a:t>CAF-009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Met-3 / MVIRI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Surface Albedo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XADC</a:t>
                      </a:r>
                    </a:p>
                    <a:p>
                      <a:r>
                        <a:rPr lang="en-GB" sz="1600" dirty="0" smtClean="0"/>
                        <a:t>1993 - 1995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Q2/2012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C00000"/>
                          </a:solidFill>
                        </a:rPr>
                        <a:t>CAF-012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Met-8 to Met-9 /</a:t>
                      </a:r>
                    </a:p>
                    <a:p>
                      <a:r>
                        <a:rPr lang="en-GB" sz="1600" dirty="0" smtClean="0"/>
                        <a:t>SEVIRI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AMV, CSR and</a:t>
                      </a:r>
                      <a:r>
                        <a:rPr lang="en-GB" sz="1600" baseline="0" dirty="0" smtClean="0"/>
                        <a:t> ASR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Meteosat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dirty="0" smtClean="0"/>
                        <a:t>0°</a:t>
                      </a:r>
                    </a:p>
                    <a:p>
                      <a:r>
                        <a:rPr lang="en-GB" sz="1600" dirty="0" smtClean="0"/>
                        <a:t>2004 -2012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Q4/2012</a:t>
                      </a:r>
                      <a:endParaRPr lang="en-GB" sz="1600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C00000"/>
                          </a:solidFill>
                        </a:rPr>
                        <a:t>CAF-005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Metop</a:t>
                      </a:r>
                      <a:r>
                        <a:rPr lang="en-GB" sz="1600" dirty="0" smtClean="0"/>
                        <a:t>-A/ AVHRR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Polar AMV</a:t>
                      </a:r>
                    </a:p>
                    <a:p>
                      <a:r>
                        <a:rPr lang="en-GB" sz="1600" dirty="0" smtClean="0"/>
                        <a:t>(Two algorithms)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Arctic and Antarctic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Q4/2012</a:t>
                      </a:r>
                      <a:endParaRPr lang="en-GB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49" descr="ERA_CLIM_LOGO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2167" y="238125"/>
            <a:ext cx="1603833" cy="84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04628" y="5834885"/>
            <a:ext cx="1733167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</a:rPr>
              <a:t>Poster: OB-7 </a:t>
            </a:r>
            <a:endParaRPr lang="en-GB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125"/>
            <a:ext cx="9150350" cy="839788"/>
          </a:xfrm>
        </p:spPr>
        <p:txBody>
          <a:bodyPr/>
          <a:lstStyle/>
          <a:p>
            <a:r>
              <a:rPr lang="en-GB" dirty="0" smtClean="0"/>
              <a:t>Data Record Release Overview II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Slide: </a:t>
            </a:r>
            <a:fld id="{6D03AB4C-1F66-4689-8311-1A9E401534E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0452" y="1227666"/>
          <a:ext cx="9885548" cy="5549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077"/>
                <a:gridCol w="2426777"/>
                <a:gridCol w="2426777"/>
                <a:gridCol w="1710237"/>
                <a:gridCol w="2072680"/>
              </a:tblGrid>
              <a:tr h="253829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Identifier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Satellites/Instrument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Data</a:t>
                      </a:r>
                      <a:r>
                        <a:rPr lang="en-GB" sz="1600" baseline="0" dirty="0" smtClean="0"/>
                        <a:t> Record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Coverage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Delivery</a:t>
                      </a:r>
                    </a:p>
                  </a:txBody>
                  <a:tcPr/>
                </a:tc>
              </a:tr>
              <a:tr h="579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CAF-002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Metop</a:t>
                      </a:r>
                      <a:r>
                        <a:rPr lang="en-GB" sz="1400" dirty="0" smtClean="0"/>
                        <a:t>-A / GRAS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Level 1B (Bending Angle)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Global</a:t>
                      </a:r>
                    </a:p>
                    <a:p>
                      <a:r>
                        <a:rPr lang="en-GB" sz="1400" dirty="0" smtClean="0"/>
                        <a:t>2007 - 2012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Q4/2012</a:t>
                      </a:r>
                    </a:p>
                    <a:p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CAF-016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COSMIC / IGOR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Level 1B (Bending Angle)</a:t>
                      </a:r>
                    </a:p>
                    <a:p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Global</a:t>
                      </a:r>
                    </a:p>
                    <a:p>
                      <a:r>
                        <a:rPr lang="en-GB" sz="1400" dirty="0" smtClean="0"/>
                        <a:t>2006 – 2012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Q4/2012</a:t>
                      </a:r>
                    </a:p>
                    <a:p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C00000"/>
                          </a:solidFill>
                        </a:rPr>
                        <a:t>CAF-017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CHAMP / BLACKJACK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Level 1B (Bending Angle)</a:t>
                      </a:r>
                    </a:p>
                    <a:p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Global</a:t>
                      </a:r>
                    </a:p>
                    <a:p>
                      <a:r>
                        <a:rPr lang="en-GB" sz="1400" dirty="0" smtClean="0"/>
                        <a:t>2001 - 2008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Q2/2013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rgbClr val="C00000"/>
                          </a:solidFill>
                        </a:rPr>
                        <a:t>CAF-018</a:t>
                      </a:r>
                      <a:endParaRPr lang="en-GB" sz="1400" dirty="0" smtClean="0"/>
                    </a:p>
                    <a:p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GRACE / BLACKJACK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Level 1B (Bending Angle)</a:t>
                      </a:r>
                    </a:p>
                    <a:p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Global</a:t>
                      </a:r>
                    </a:p>
                    <a:p>
                      <a:r>
                        <a:rPr lang="en-GB" sz="1400" dirty="0" smtClean="0"/>
                        <a:t>2005</a:t>
                      </a:r>
                      <a:r>
                        <a:rPr lang="en-GB" sz="1400" baseline="0" dirty="0" smtClean="0"/>
                        <a:t> - 2012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Q2/2013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C00000"/>
                          </a:solidFill>
                        </a:rPr>
                        <a:t>CAF-010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Met</a:t>
                      </a:r>
                      <a:r>
                        <a:rPr lang="en-GB" sz="1400" baseline="0" dirty="0" smtClean="0"/>
                        <a:t>-2 to Met-9 / MVIRI and SEVIRI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IR and WV Radiances </a:t>
                      </a:r>
                      <a:r>
                        <a:rPr lang="en-GB" sz="1200" dirty="0" smtClean="0"/>
                        <a:t>(referenced to IASI and HIRS)</a:t>
                      </a:r>
                      <a:endParaRPr lang="en-GB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Meteosat</a:t>
                      </a:r>
                      <a:r>
                        <a:rPr lang="en-GB" sz="1400" dirty="0" smtClean="0"/>
                        <a:t> 0°</a:t>
                      </a:r>
                    </a:p>
                    <a:p>
                      <a:r>
                        <a:rPr lang="en-GB" sz="1400" dirty="0" smtClean="0"/>
                        <a:t>IODC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Q3/2013</a:t>
                      </a:r>
                    </a:p>
                    <a:p>
                      <a:r>
                        <a:rPr lang="en-GB" sz="1200" dirty="0" smtClean="0"/>
                        <a:t>(will be released</a:t>
                      </a:r>
                      <a:r>
                        <a:rPr lang="en-GB" sz="1200" baseline="0" dirty="0" smtClean="0"/>
                        <a:t> piecewise</a:t>
                      </a:r>
                      <a:r>
                        <a:rPr lang="en-GB" sz="1200" dirty="0" smtClean="0"/>
                        <a:t>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C00000"/>
                          </a:solidFill>
                        </a:rPr>
                        <a:t>CAF-015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Met-2 to Met-7 / MVIRI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AMV, CSR and</a:t>
                      </a:r>
                      <a:r>
                        <a:rPr lang="en-GB" sz="1400" baseline="0" dirty="0" smtClean="0"/>
                        <a:t> ASR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Meteosat</a:t>
                      </a:r>
                      <a:r>
                        <a:rPr lang="en-GB" sz="1400" baseline="0" dirty="0" smtClean="0"/>
                        <a:t> </a:t>
                      </a:r>
                      <a:r>
                        <a:rPr lang="en-GB" sz="1400" dirty="0" smtClean="0"/>
                        <a:t>0°, IODC</a:t>
                      </a:r>
                    </a:p>
                    <a:p>
                      <a:r>
                        <a:rPr lang="en-GB" sz="1400" dirty="0" smtClean="0"/>
                        <a:t>1982 -2011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Q4/2013</a:t>
                      </a:r>
                      <a:endParaRPr lang="en-GB" sz="1400" dirty="0"/>
                    </a:p>
                  </a:txBody>
                  <a:tcPr/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C00000"/>
                          </a:solidFill>
                        </a:rPr>
                        <a:t>CAF-019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Metop</a:t>
                      </a:r>
                      <a:r>
                        <a:rPr lang="en-GB" sz="1400" dirty="0" smtClean="0"/>
                        <a:t>-A / GOME-2, IASI, AVHRR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Ozone (total and profile)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Global</a:t>
                      </a:r>
                    </a:p>
                    <a:p>
                      <a:r>
                        <a:rPr lang="en-GB" sz="1400" dirty="0" smtClean="0"/>
                        <a:t>2007 -2012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Q4/2013</a:t>
                      </a:r>
                      <a:endParaRPr lang="en-GB" sz="1400" dirty="0"/>
                    </a:p>
                  </a:txBody>
                  <a:tcPr/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C00000"/>
                          </a:solidFill>
                        </a:rPr>
                        <a:t>CAF-003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Metop</a:t>
                      </a:r>
                      <a:r>
                        <a:rPr lang="en-GB" sz="1400" dirty="0" smtClean="0"/>
                        <a:t>-A / ASCAT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ASCAT Level 1b</a:t>
                      </a:r>
                    </a:p>
                    <a:p>
                      <a:r>
                        <a:rPr lang="en-GB" sz="1400" dirty="0" smtClean="0"/>
                        <a:t>Soil</a:t>
                      </a:r>
                      <a:r>
                        <a:rPr lang="en-GB" sz="1400" baseline="0" dirty="0" smtClean="0"/>
                        <a:t> moisture Level 2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Global</a:t>
                      </a:r>
                    </a:p>
                    <a:p>
                      <a:r>
                        <a:rPr lang="en-GB" sz="1400" dirty="0" smtClean="0"/>
                        <a:t>2007</a:t>
                      </a:r>
                      <a:r>
                        <a:rPr lang="en-GB" sz="1400" baseline="0" dirty="0" smtClean="0"/>
                        <a:t> - 2012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Q4/2013</a:t>
                      </a:r>
                      <a:endParaRPr lang="en-GB" sz="14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79353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C00000"/>
                          </a:solidFill>
                        </a:rPr>
                        <a:t>CAF-001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Metop</a:t>
                      </a:r>
                      <a:r>
                        <a:rPr lang="en-GB" sz="1400" dirty="0" smtClean="0"/>
                        <a:t>-A </a:t>
                      </a:r>
                      <a:r>
                        <a:rPr lang="en-GB" sz="1400" baseline="0" dirty="0" smtClean="0"/>
                        <a:t> / IASI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Level 1c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Global</a:t>
                      </a:r>
                    </a:p>
                    <a:p>
                      <a:r>
                        <a:rPr lang="en-GB" sz="1400" dirty="0" smtClean="0"/>
                        <a:t>2007 - 2012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Q4 2013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49" descr="ERA_CLIM_LOGO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2167" y="0"/>
            <a:ext cx="1603833" cy="84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/>
              </a:rPr>
              <a:t>Motivation of GOME-2 Reprocessing</a:t>
            </a:r>
            <a:endParaRPr lang="en-GB" dirty="0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94337" y="11"/>
            <a:ext cx="891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2400" dirty="0">
              <a:solidFill>
                <a:srgbClr val="0066CC"/>
              </a:solidFill>
              <a:latin typeface="Arial"/>
            </a:endParaRPr>
          </a:p>
        </p:txBody>
      </p:sp>
      <p:sp>
        <p:nvSpPr>
          <p:cNvPr id="9" name="Pfeil nach rechts 8"/>
          <p:cNvSpPr/>
          <p:nvPr/>
        </p:nvSpPr>
        <p:spPr>
          <a:xfrm>
            <a:off x="4259743" y="2628080"/>
            <a:ext cx="1557357" cy="72008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36268" y="1277509"/>
            <a:ext cx="4062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/>
              </a:rPr>
              <a:t>At beginning of mission</a:t>
            </a:r>
            <a:endParaRPr lang="en-US" sz="2400" dirty="0">
              <a:solidFill>
                <a:srgbClr val="C00000"/>
              </a:solidFill>
              <a:latin typeface="Arial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746" y="4248080"/>
            <a:ext cx="3735256" cy="216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46" y="4248080"/>
            <a:ext cx="3735256" cy="21600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5381517" y="1308745"/>
            <a:ext cx="4368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rgbClr val="C00000"/>
                </a:solidFill>
                <a:latin typeface="Arial"/>
              </a:rPr>
              <a:t>After 4 years of operation</a:t>
            </a:r>
            <a:endParaRPr lang="en-US" sz="2400" dirty="0">
              <a:solidFill>
                <a:srgbClr val="C00000"/>
              </a:solidFill>
              <a:latin typeface="Arial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747" y="1908080"/>
            <a:ext cx="2765142" cy="2160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47" y="1908080"/>
            <a:ext cx="2765142" cy="2160000"/>
          </a:xfrm>
          <a:prstGeom prst="rect">
            <a:avLst/>
          </a:prstGeom>
        </p:spPr>
      </p:pic>
      <p:sp>
        <p:nvSpPr>
          <p:cNvPr id="10" name="Pfeil nach rechts 9"/>
          <p:cNvSpPr/>
          <p:nvPr/>
        </p:nvSpPr>
        <p:spPr>
          <a:xfrm>
            <a:off x="4259743" y="4896080"/>
            <a:ext cx="1557357" cy="72008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4756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 rot="5400000">
            <a:off x="3031332" y="-1848644"/>
            <a:ext cx="3771900" cy="9720263"/>
            <a:chOff x="-2772816" y="-5211960"/>
            <a:chExt cx="11430000" cy="29451272"/>
          </a:xfrm>
        </p:grpSpPr>
        <p:pic>
          <p:nvPicPr>
            <p:cNvPr id="44052" name="Picture 3" descr="E:\EUM\O3MSAF_PTmeeting\HelsinkiOct11\R2_Aug11\CAL\300_InstrumentThroughput2D_Aug11__SMRch2.jpg"/>
            <p:cNvPicPr>
              <a:picLocks noChangeAspect="1" noChangeArrowheads="1"/>
            </p:cNvPicPr>
            <p:nvPr/>
          </p:nvPicPr>
          <p:blipFill>
            <a:blip r:embed="rId3" cstate="print"/>
            <a:srcRect t="5779" b="10222"/>
            <a:stretch>
              <a:fillRect/>
            </a:stretch>
          </p:blipFill>
          <p:spPr bwMode="auto">
            <a:xfrm>
              <a:off x="-2772816" y="9258100"/>
              <a:ext cx="11430000" cy="720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3" name="Picture 2" descr="E:\EUM\O3MSAF_PTmeeting\HelsinkiOct11\R2_Aug11\CAL\300_InstrumentThroughput2D_Aug11__SMRch1.jpg"/>
            <p:cNvPicPr>
              <a:picLocks noChangeAspect="1" noChangeArrowheads="1"/>
            </p:cNvPicPr>
            <p:nvPr/>
          </p:nvPicPr>
          <p:blipFill>
            <a:blip r:embed="rId4" cstate="print"/>
            <a:srcRect l="9450" t="8400" r="17471"/>
            <a:stretch>
              <a:fillRect/>
            </a:stretch>
          </p:blipFill>
          <p:spPr bwMode="auto">
            <a:xfrm>
              <a:off x="-1692696" y="16386892"/>
              <a:ext cx="8352928" cy="7852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4" name="Picture 4" descr="E:\EUM\O3MSAF_PTmeeting\HelsinkiOct11\R2_Aug11\CAL\300_InstrumentThroughput2D_Aug11__SMRch3.jpg"/>
            <p:cNvPicPr>
              <a:picLocks noChangeAspect="1" noChangeArrowheads="1"/>
            </p:cNvPicPr>
            <p:nvPr/>
          </p:nvPicPr>
          <p:blipFill>
            <a:blip r:embed="rId5" cstate="print"/>
            <a:srcRect l="9450" t="7681" r="17471" b="10840"/>
            <a:stretch>
              <a:fillRect/>
            </a:stretch>
          </p:blipFill>
          <p:spPr bwMode="auto">
            <a:xfrm>
              <a:off x="-1692696" y="2420888"/>
              <a:ext cx="8352928" cy="698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5" name="Picture 5" descr="E:\EUM\O3MSAF_PTmeeting\HelsinkiOct11\R2_Aug11\CAL\300_InstrumentThroughput2D_Aug11__SMRch4.jpg"/>
            <p:cNvPicPr>
              <a:picLocks noChangeAspect="1" noChangeArrowheads="1"/>
            </p:cNvPicPr>
            <p:nvPr/>
          </p:nvPicPr>
          <p:blipFill>
            <a:blip r:embed="rId6" cstate="print"/>
            <a:srcRect l="9450" r="17471" b="10960"/>
            <a:stretch>
              <a:fillRect/>
            </a:stretch>
          </p:blipFill>
          <p:spPr bwMode="auto">
            <a:xfrm>
              <a:off x="-1692696" y="-5211960"/>
              <a:ext cx="8352928" cy="763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128588" y="188913"/>
            <a:ext cx="606127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2400" dirty="0">
                <a:solidFill>
                  <a:srgbClr val="FFFFFF"/>
                </a:solidFill>
                <a:latin typeface="Arial" pitchFamily="34" charset="0"/>
              </a:rPr>
              <a:t>GOME-2 Long-term throughput changes</a:t>
            </a:r>
          </a:p>
          <a:p>
            <a:pPr eaLnBrk="0" hangingPunct="0"/>
            <a:r>
              <a:rPr lang="en-GB" sz="1600" dirty="0">
                <a:solidFill>
                  <a:srgbClr val="FFFFFF"/>
                </a:solidFill>
                <a:latin typeface="Arial" pitchFamily="34" charset="0"/>
              </a:rPr>
              <a:t>Solar Mean Reference (SMR) spectrum </a:t>
            </a:r>
          </a:p>
        </p:txBody>
      </p:sp>
      <p:sp>
        <p:nvSpPr>
          <p:cNvPr id="44036" name="Text Box 3"/>
          <p:cNvSpPr txBox="1">
            <a:spLocks noChangeArrowheads="1"/>
          </p:cNvSpPr>
          <p:nvPr/>
        </p:nvSpPr>
        <p:spPr bwMode="auto">
          <a:xfrm>
            <a:off x="415925" y="5373688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endParaRPr lang="en-US" sz="1600">
              <a:solidFill>
                <a:srgbClr val="990099"/>
              </a:solidFill>
              <a:latin typeface="Helvetica" pitchFamily="34" charset="0"/>
            </a:endParaRPr>
          </a:p>
        </p:txBody>
      </p:sp>
      <p:sp>
        <p:nvSpPr>
          <p:cNvPr id="44037" name="Text Box 4"/>
          <p:cNvSpPr txBox="1">
            <a:spLocks noChangeArrowheads="1"/>
          </p:cNvSpPr>
          <p:nvPr/>
        </p:nvSpPr>
        <p:spPr bwMode="auto">
          <a:xfrm>
            <a:off x="336550" y="5610225"/>
            <a:ext cx="51006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sz="1600" dirty="0">
                <a:solidFill>
                  <a:srgbClr val="990099"/>
                </a:solidFill>
                <a:latin typeface="Helvetica" pitchFamily="34" charset="0"/>
              </a:rPr>
              <a:t>Reprocessed signals R2 PPF 5.2 until August 2011</a:t>
            </a:r>
          </a:p>
          <a:p>
            <a:pPr eaLnBrk="0" hangingPunct="0"/>
            <a:r>
              <a:rPr lang="en-GB" sz="1600" dirty="0">
                <a:solidFill>
                  <a:srgbClr val="990099"/>
                </a:solidFill>
                <a:latin typeface="Helvetica" pitchFamily="34" charset="0"/>
              </a:rPr>
              <a:t>relative to February 2007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136650" y="4033838"/>
            <a:ext cx="3165475" cy="1411287"/>
            <a:chOff x="1023910" y="4000504"/>
            <a:chExt cx="3165139" cy="1412408"/>
          </a:xfrm>
        </p:grpSpPr>
        <p:sp>
          <p:nvSpPr>
            <p:cNvPr id="44049" name="TextBox 6"/>
            <p:cNvSpPr txBox="1">
              <a:spLocks noChangeArrowheads="1"/>
            </p:cNvSpPr>
            <p:nvPr/>
          </p:nvSpPr>
          <p:spPr bwMode="auto">
            <a:xfrm>
              <a:off x="1023910" y="4581454"/>
              <a:ext cx="3165139" cy="83145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GB" sz="1600" dirty="0">
                  <a:solidFill>
                    <a:srgbClr val="002569"/>
                  </a:solidFill>
                  <a:latin typeface="Helvetica" pitchFamily="34" charset="0"/>
                </a:rPr>
                <a:t>Slow onset of degradation observed after 2</a:t>
              </a:r>
              <a:r>
                <a:rPr lang="en-GB" sz="1600" baseline="30000" dirty="0">
                  <a:solidFill>
                    <a:srgbClr val="002569"/>
                  </a:solidFill>
                  <a:latin typeface="Helvetica" pitchFamily="34" charset="0"/>
                </a:rPr>
                <a:t>nd</a:t>
              </a:r>
              <a:r>
                <a:rPr lang="en-GB" sz="1600" dirty="0">
                  <a:solidFill>
                    <a:srgbClr val="002569"/>
                  </a:solidFill>
                  <a:latin typeface="Helvetica" pitchFamily="34" charset="0"/>
                </a:rPr>
                <a:t> throughput test in channel 1 and 2.</a:t>
              </a:r>
            </a:p>
          </p:txBody>
        </p:sp>
        <p:cxnSp>
          <p:nvCxnSpPr>
            <p:cNvPr id="44050" name="Straight Arrow Connector 8"/>
            <p:cNvCxnSpPr>
              <a:cxnSpLocks noChangeShapeType="1"/>
            </p:cNvCxnSpPr>
            <p:nvPr/>
          </p:nvCxnSpPr>
          <p:spPr bwMode="auto">
            <a:xfrm rot="10800000">
              <a:off x="1666852" y="4000504"/>
              <a:ext cx="928694" cy="50006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4051" name="Straight Arrow Connector 10"/>
            <p:cNvCxnSpPr>
              <a:cxnSpLocks noChangeShapeType="1"/>
              <a:stCxn id="44049" idx="0"/>
            </p:cNvCxnSpPr>
            <p:nvPr/>
          </p:nvCxnSpPr>
          <p:spPr bwMode="auto">
            <a:xfrm rot="5400000" flipH="1" flipV="1">
              <a:off x="2636748" y="4051152"/>
              <a:ext cx="500034" cy="560569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457825" y="4105275"/>
            <a:ext cx="3165475" cy="1228725"/>
            <a:chOff x="5453066" y="4000504"/>
            <a:chExt cx="3165139" cy="1229357"/>
          </a:xfrm>
        </p:grpSpPr>
        <p:sp>
          <p:nvSpPr>
            <p:cNvPr id="44046" name="TextBox 5"/>
            <p:cNvSpPr txBox="1">
              <a:spLocks noChangeArrowheads="1"/>
            </p:cNvSpPr>
            <p:nvPr/>
          </p:nvSpPr>
          <p:spPr bwMode="auto">
            <a:xfrm>
              <a:off x="5453066" y="4645086"/>
              <a:ext cx="3165139" cy="5847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GB" sz="1600">
                  <a:solidFill>
                    <a:srgbClr val="002569"/>
                  </a:solidFill>
                  <a:latin typeface="Helvetica" pitchFamily="34" charset="0"/>
                </a:rPr>
                <a:t>Instrument is stable now in channel 3 and 4.</a:t>
              </a:r>
            </a:p>
          </p:txBody>
        </p:sp>
        <p:cxnSp>
          <p:nvCxnSpPr>
            <p:cNvPr id="44047" name="Straight Arrow Connector 12"/>
            <p:cNvCxnSpPr>
              <a:cxnSpLocks noChangeShapeType="1"/>
            </p:cNvCxnSpPr>
            <p:nvPr/>
          </p:nvCxnSpPr>
          <p:spPr bwMode="auto">
            <a:xfrm rot="10800000">
              <a:off x="6096008" y="4000504"/>
              <a:ext cx="928694" cy="50006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4048" name="Straight Arrow Connector 13"/>
            <p:cNvCxnSpPr>
              <a:cxnSpLocks noChangeShapeType="1"/>
            </p:cNvCxnSpPr>
            <p:nvPr/>
          </p:nvCxnSpPr>
          <p:spPr bwMode="auto">
            <a:xfrm rot="5400000" flipH="1" flipV="1">
              <a:off x="7054954" y="3970252"/>
              <a:ext cx="500066" cy="56057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44040" name="TextBox 18"/>
          <p:cNvSpPr txBox="1">
            <a:spLocks noChangeArrowheads="1"/>
          </p:cNvSpPr>
          <p:nvPr/>
        </p:nvSpPr>
        <p:spPr bwMode="auto">
          <a:xfrm>
            <a:off x="0" y="1196975"/>
            <a:ext cx="892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600">
                <a:solidFill>
                  <a:srgbClr val="990099"/>
                </a:solidFill>
                <a:latin typeface="Helvetica" pitchFamily="34" charset="0"/>
              </a:rPr>
              <a:t>240 nm</a:t>
            </a:r>
          </a:p>
        </p:txBody>
      </p:sp>
      <p:sp>
        <p:nvSpPr>
          <p:cNvPr id="44041" name="TextBox 19"/>
          <p:cNvSpPr txBox="1">
            <a:spLocks noChangeArrowheads="1"/>
          </p:cNvSpPr>
          <p:nvPr/>
        </p:nvSpPr>
        <p:spPr bwMode="auto">
          <a:xfrm>
            <a:off x="9029700" y="1196975"/>
            <a:ext cx="892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600">
                <a:solidFill>
                  <a:srgbClr val="990099"/>
                </a:solidFill>
                <a:latin typeface="Helvetica" pitchFamily="34" charset="0"/>
              </a:rPr>
              <a:t>790 nm</a:t>
            </a:r>
          </a:p>
        </p:txBody>
      </p:sp>
      <p:sp>
        <p:nvSpPr>
          <p:cNvPr id="44042" name="TextBox 20"/>
          <p:cNvSpPr txBox="1">
            <a:spLocks noChangeArrowheads="1"/>
          </p:cNvSpPr>
          <p:nvPr/>
        </p:nvSpPr>
        <p:spPr bwMode="auto">
          <a:xfrm>
            <a:off x="-15875" y="1412875"/>
            <a:ext cx="8270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100">
                <a:solidFill>
                  <a:srgbClr val="1C1C1C"/>
                </a:solidFill>
                <a:latin typeface="Helvetica" pitchFamily="34" charset="0"/>
              </a:rPr>
              <a:t>Feb. 2007</a:t>
            </a:r>
          </a:p>
        </p:txBody>
      </p:sp>
      <p:sp>
        <p:nvSpPr>
          <p:cNvPr id="44043" name="TextBox 21"/>
          <p:cNvSpPr txBox="1">
            <a:spLocks noChangeArrowheads="1"/>
          </p:cNvSpPr>
          <p:nvPr/>
        </p:nvSpPr>
        <p:spPr bwMode="auto">
          <a:xfrm>
            <a:off x="-12700" y="4149725"/>
            <a:ext cx="8524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100">
                <a:solidFill>
                  <a:srgbClr val="1C1C1C"/>
                </a:solidFill>
                <a:latin typeface="Helvetica" pitchFamily="34" charset="0"/>
              </a:rPr>
              <a:t>Aug. 2011</a:t>
            </a:r>
          </a:p>
        </p:txBody>
      </p:sp>
      <p:sp>
        <p:nvSpPr>
          <p:cNvPr id="44044" name="TextBox 22"/>
          <p:cNvSpPr txBox="1">
            <a:spLocks noChangeArrowheads="1"/>
          </p:cNvSpPr>
          <p:nvPr/>
        </p:nvSpPr>
        <p:spPr bwMode="auto">
          <a:xfrm>
            <a:off x="2216150" y="4221163"/>
            <a:ext cx="4699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600">
                <a:solidFill>
                  <a:srgbClr val="1C1C1C"/>
                </a:solidFill>
                <a:latin typeface="Helvetica" pitchFamily="34" charset="0"/>
              </a:rPr>
              <a:t>0.3</a:t>
            </a:r>
          </a:p>
        </p:txBody>
      </p:sp>
      <p:sp>
        <p:nvSpPr>
          <p:cNvPr id="44045" name="TextBox 23"/>
          <p:cNvSpPr txBox="1">
            <a:spLocks noChangeArrowheads="1"/>
          </p:cNvSpPr>
          <p:nvPr/>
        </p:nvSpPr>
        <p:spPr bwMode="auto">
          <a:xfrm>
            <a:off x="4881563" y="4221163"/>
            <a:ext cx="4699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600">
                <a:solidFill>
                  <a:srgbClr val="1C1C1C"/>
                </a:solidFill>
                <a:latin typeface="Helvetica" pitchFamily="34" charset="0"/>
              </a:rPr>
              <a:t>1.0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7_EUM_template_v03">
  <a:themeElements>
    <a:clrScheme name="1_EUM_template_v03 1">
      <a:dk1>
        <a:srgbClr val="002569"/>
      </a:dk1>
      <a:lt1>
        <a:srgbClr val="FFFFFF"/>
      </a:lt1>
      <a:dk2>
        <a:srgbClr val="002569"/>
      </a:dk2>
      <a:lt2>
        <a:srgbClr val="5F758D"/>
      </a:lt2>
      <a:accent1>
        <a:srgbClr val="FF9A00"/>
      </a:accent1>
      <a:accent2>
        <a:srgbClr val="9F2D20"/>
      </a:accent2>
      <a:accent3>
        <a:srgbClr val="FFFFFF"/>
      </a:accent3>
      <a:accent4>
        <a:srgbClr val="001E59"/>
      </a:accent4>
      <a:accent5>
        <a:srgbClr val="FFCAAA"/>
      </a:accent5>
      <a:accent6>
        <a:srgbClr val="90281C"/>
      </a:accent6>
      <a:hlink>
        <a:srgbClr val="7498C0"/>
      </a:hlink>
      <a:folHlink>
        <a:srgbClr val="929497"/>
      </a:folHlink>
    </a:clrScheme>
    <a:fontScheme name="7_EUM_template_v03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30772</TotalTime>
  <Words>2688</Words>
  <Application>Microsoft Office PowerPoint</Application>
  <PresentationFormat>A4 Paper (210x297 mm)</PresentationFormat>
  <Paragraphs>519</Paragraphs>
  <Slides>19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7_EUM_template_v03</vt:lpstr>
      <vt:lpstr>EUMETSAT Satellite Data Records for Reanalysis  </vt:lpstr>
      <vt:lpstr>Content</vt:lpstr>
      <vt:lpstr>EUMETSAT Space Segment</vt:lpstr>
      <vt:lpstr>Slide 4</vt:lpstr>
      <vt:lpstr>EUMETSAT’s Climate Monitoring Implementation Plan</vt:lpstr>
      <vt:lpstr>Data Record Release Overview I</vt:lpstr>
      <vt:lpstr>Data Record Release Overview II</vt:lpstr>
      <vt:lpstr>Motivation of GOME-2 Reprocessing</vt:lpstr>
      <vt:lpstr>Slide 9</vt:lpstr>
      <vt:lpstr>Atmospheric Profiling by Radio Occultation (RO)</vt:lpstr>
      <vt:lpstr>Successfully Processed Occultations</vt:lpstr>
      <vt:lpstr>Bending Angle Consistency</vt:lpstr>
      <vt:lpstr>ASCAT L1b Data Record to Date</vt:lpstr>
      <vt:lpstr>FCDR Creation - Scale of the Challenge</vt:lpstr>
      <vt:lpstr>Scale of the Challenge</vt:lpstr>
      <vt:lpstr>Scale of the Challenge</vt:lpstr>
      <vt:lpstr>The Zipper Model of Transferring References</vt:lpstr>
      <vt:lpstr>Uncertainties due to Spectral Conversion for Each Class of Instrument: WV</vt:lpstr>
      <vt:lpstr>Conclusion</vt:lpstr>
    </vt:vector>
  </TitlesOfParts>
  <Company>Eumetsat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Thomas Staudte</dc:creator>
  <cp:lastModifiedBy>Joerg Schulz</cp:lastModifiedBy>
  <cp:revision>1271</cp:revision>
  <cp:lastPrinted>2006-03-06T14:11:17Z</cp:lastPrinted>
  <dcterms:created xsi:type="dcterms:W3CDTF">1997-07-23T08:21:02Z</dcterms:created>
  <dcterms:modified xsi:type="dcterms:W3CDTF">2012-05-10T14:08:30Z</dcterms:modified>
</cp:coreProperties>
</file>